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2" r:id="rId2"/>
    <p:sldId id="339" r:id="rId3"/>
    <p:sldId id="328" r:id="rId4"/>
    <p:sldId id="338" r:id="rId5"/>
    <p:sldId id="329" r:id="rId6"/>
    <p:sldId id="323" r:id="rId7"/>
    <p:sldId id="315" r:id="rId8"/>
    <p:sldId id="314" r:id="rId9"/>
    <p:sldId id="325" r:id="rId10"/>
    <p:sldId id="330" r:id="rId11"/>
    <p:sldId id="335" r:id="rId12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66FFFF"/>
    <a:srgbClr val="5BB9FF"/>
    <a:srgbClr val="000080"/>
    <a:srgbClr val="FF5050"/>
    <a:srgbClr val="FF7C80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1" autoAdjust="0"/>
    <p:restoredTop sz="83659" autoAdjust="0"/>
  </p:normalViewPr>
  <p:slideViewPr>
    <p:cSldViewPr showGuides="1">
      <p:cViewPr varScale="1">
        <p:scale>
          <a:sx n="134" d="100"/>
          <a:sy n="134" d="100"/>
        </p:scale>
        <p:origin x="-954" y="-90"/>
      </p:cViewPr>
      <p:guideLst>
        <p:guide orient="horz" pos="2496"/>
        <p:guide pos="1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2" d="100"/>
          <a:sy n="72" d="100"/>
        </p:scale>
        <p:origin x="-2160" y="-90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8805974177307871"/>
          <c:y val="0.10798449803149608"/>
          <c:w val="0.80641213589138416"/>
          <c:h val="0.85139050196850463"/>
        </c:manualLayout>
      </c:layout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Annual Electric Sales/Vehicle (kWh)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0986631350580577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4990450964700443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4.2914560680584156E-2"/>
                  <c:y val="7.1875738188976399E-2"/>
                </c:manualLayout>
              </c:layout>
              <c:showVal val="1"/>
            </c:dLbl>
            <c:dLbl>
              <c:idx val="3"/>
              <c:layout>
                <c:manualLayout>
                  <c:x val="0.27009618379325062"/>
                  <c:y val="6.2501476377952753E-2"/>
                </c:manualLayout>
              </c:layout>
              <c:showVal val="1"/>
            </c:dLbl>
            <c:dLbl>
              <c:idx val="4"/>
              <c:layout>
                <c:manualLayout>
                  <c:x val="0.40079301081411922"/>
                  <c:y val="6.2507381889764062E-3"/>
                </c:manualLayout>
              </c:layout>
              <c:showVal val="1"/>
            </c:dLbl>
            <c:numFmt formatCode="#,##0" sourceLinked="0"/>
            <c:showVal val="1"/>
          </c:dLbls>
          <c:cat>
            <c:strRef>
              <c:f>Sheet1!$A$2:$A$6</c:f>
              <c:strCache>
                <c:ptCount val="5"/>
                <c:pt idx="0">
                  <c:v>ICE</c:v>
                </c:pt>
                <c:pt idx="1">
                  <c:v>HEV</c:v>
                </c:pt>
                <c:pt idx="2">
                  <c:v>PHEV    10 miles</c:v>
                </c:pt>
                <c:pt idx="3">
                  <c:v>EREV      40 miles</c:v>
                </c:pt>
                <c:pt idx="4">
                  <c:v>BEV         100+ miles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400</c:v>
                </c:pt>
                <c:pt idx="3">
                  <c:v>2000</c:v>
                </c:pt>
                <c:pt idx="4">
                  <c:v>2500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solidFill>
                <a:srgbClr val="000000"/>
              </a:solidFill>
              <a:prstDash val="dash"/>
            </a:ln>
          </c:spPr>
          <c:cat>
            <c:strRef>
              <c:f>Sheet1!$A$2:$A$6</c:f>
              <c:strCache>
                <c:ptCount val="5"/>
                <c:pt idx="0">
                  <c:v>ICE</c:v>
                </c:pt>
                <c:pt idx="1">
                  <c:v>HEV</c:v>
                </c:pt>
                <c:pt idx="2">
                  <c:v>PHEV    10 miles</c:v>
                </c:pt>
                <c:pt idx="3">
                  <c:v>EREV      40 miles</c:v>
                </c:pt>
                <c:pt idx="4">
                  <c:v>BEV         100+ miles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2">
                  <c:v>400</c:v>
                </c:pt>
                <c:pt idx="3">
                  <c:v>500</c:v>
                </c:pt>
              </c:numCache>
            </c:numRef>
          </c:val>
        </c:ser>
        <c:overlap val="100"/>
        <c:axId val="120309248"/>
        <c:axId val="129795968"/>
      </c:barChart>
      <c:catAx>
        <c:axId val="120309248"/>
        <c:scaling>
          <c:orientation val="maxMin"/>
        </c:scaling>
        <c:axPos val="l"/>
        <c:majorTickMark val="none"/>
        <c:tickLblPos val="nextTo"/>
        <c:crossAx val="129795968"/>
        <c:crosses val="autoZero"/>
        <c:auto val="1"/>
        <c:lblAlgn val="ctr"/>
        <c:lblOffset val="100"/>
      </c:catAx>
      <c:valAx>
        <c:axId val="129795968"/>
        <c:scaling>
          <c:orientation val="minMax"/>
        </c:scaling>
        <c:delete val="1"/>
        <c:axPos val="t"/>
        <c:numFmt formatCode="General" sourceLinked="1"/>
        <c:tickLblPos val="none"/>
        <c:crossAx val="1203092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234899328859061"/>
          <c:y val="7.0121951219512202E-2"/>
          <c:w val="0.83557046979865757"/>
          <c:h val="0.78963414634146345"/>
        </c:manualLayout>
      </c:layout>
      <c:scatterChart>
        <c:scatterStyle val="lineMarker"/>
        <c:ser>
          <c:idx val="0"/>
          <c:order val="0"/>
          <c:tx>
            <c:strRef>
              <c:f>Sheet1!$A$2</c:f>
              <c:strCache>
                <c:ptCount val="1"/>
                <c:pt idx="0">
                  <c:v>Weekday Load</c:v>
                </c:pt>
              </c:strCache>
            </c:strRef>
          </c:tx>
          <c:spPr>
            <a:ln w="25887">
              <a:solidFill>
                <a:srgbClr val="003366"/>
              </a:solidFill>
              <a:prstDash val="solid"/>
            </a:ln>
          </c:spPr>
          <c:marker>
            <c:symbol val="none"/>
          </c:marker>
          <c:xVal>
            <c:numRef>
              <c:f>Sheet1!$B$1:$AE$1</c:f>
              <c:numCache>
                <c:formatCode>[$-409]m/d/yy\ h:mm\ AM/PM;@</c:formatCode>
                <c:ptCount val="30"/>
                <c:pt idx="0">
                  <c:v>4.1666666999999998E-2</c:v>
                </c:pt>
                <c:pt idx="1">
                  <c:v>8.3333333000000023E-2</c:v>
                </c:pt>
                <c:pt idx="2">
                  <c:v>0.125</c:v>
                </c:pt>
                <c:pt idx="3">
                  <c:v>0.16666666699999988</c:v>
                </c:pt>
                <c:pt idx="4">
                  <c:v>0.20833333300000084</c:v>
                </c:pt>
                <c:pt idx="5">
                  <c:v>0.25</c:v>
                </c:pt>
                <c:pt idx="6">
                  <c:v>0.29166666700000243</c:v>
                </c:pt>
                <c:pt idx="7">
                  <c:v>0.33333333300000156</c:v>
                </c:pt>
                <c:pt idx="8">
                  <c:v>0.37500000000000139</c:v>
                </c:pt>
                <c:pt idx="9">
                  <c:v>0.41666666700000243</c:v>
                </c:pt>
                <c:pt idx="10">
                  <c:v>0.45833333300000001</c:v>
                </c:pt>
                <c:pt idx="11">
                  <c:v>0.5</c:v>
                </c:pt>
                <c:pt idx="12">
                  <c:v>0.54166666699999999</c:v>
                </c:pt>
                <c:pt idx="13">
                  <c:v>0.58333333299999957</c:v>
                </c:pt>
                <c:pt idx="14">
                  <c:v>0.62500000000000289</c:v>
                </c:pt>
                <c:pt idx="15">
                  <c:v>0.66666666700000277</c:v>
                </c:pt>
                <c:pt idx="16">
                  <c:v>0.70833333300000001</c:v>
                </c:pt>
                <c:pt idx="17">
                  <c:v>0.75000000000000289</c:v>
                </c:pt>
                <c:pt idx="18">
                  <c:v>0.79166666699999999</c:v>
                </c:pt>
                <c:pt idx="19">
                  <c:v>0.83333333300000001</c:v>
                </c:pt>
                <c:pt idx="20">
                  <c:v>0.87500000000000289</c:v>
                </c:pt>
                <c:pt idx="21">
                  <c:v>0.91666666699999999</c:v>
                </c:pt>
                <c:pt idx="22">
                  <c:v>0.95833333300000001</c:v>
                </c:pt>
                <c:pt idx="23">
                  <c:v>1</c:v>
                </c:pt>
                <c:pt idx="24">
                  <c:v>1.0416666669999932</c:v>
                </c:pt>
                <c:pt idx="25">
                  <c:v>1.0833333329999937</c:v>
                </c:pt>
                <c:pt idx="26">
                  <c:v>1.125</c:v>
                </c:pt>
                <c:pt idx="27">
                  <c:v>1.1666666669999999</c:v>
                </c:pt>
                <c:pt idx="28">
                  <c:v>1.2083333329999937</c:v>
                </c:pt>
                <c:pt idx="29">
                  <c:v>1.25</c:v>
                </c:pt>
              </c:numCache>
            </c:numRef>
          </c:xVal>
          <c:yVal>
            <c:numRef>
              <c:f>Sheet1!$B$2:$AE$2</c:f>
              <c:numCache>
                <c:formatCode>General</c:formatCode>
                <c:ptCount val="30"/>
                <c:pt idx="0">
                  <c:v>10.4</c:v>
                </c:pt>
                <c:pt idx="1">
                  <c:v>9.75</c:v>
                </c:pt>
                <c:pt idx="2">
                  <c:v>7.8</c:v>
                </c:pt>
                <c:pt idx="3">
                  <c:v>6.5</c:v>
                </c:pt>
                <c:pt idx="4" formatCode="0%">
                  <c:v>7.1499999999999995</c:v>
                </c:pt>
                <c:pt idx="5">
                  <c:v>7.8</c:v>
                </c:pt>
                <c:pt idx="6">
                  <c:v>6.5</c:v>
                </c:pt>
                <c:pt idx="7">
                  <c:v>7.8</c:v>
                </c:pt>
                <c:pt idx="8">
                  <c:v>7.8</c:v>
                </c:pt>
                <c:pt idx="9">
                  <c:v>13</c:v>
                </c:pt>
                <c:pt idx="10">
                  <c:v>19.5</c:v>
                </c:pt>
                <c:pt idx="11">
                  <c:v>20.8</c:v>
                </c:pt>
                <c:pt idx="12">
                  <c:v>22.75</c:v>
                </c:pt>
                <c:pt idx="13">
                  <c:v>24.05</c:v>
                </c:pt>
                <c:pt idx="14">
                  <c:v>27.3</c:v>
                </c:pt>
                <c:pt idx="15">
                  <c:v>27.95</c:v>
                </c:pt>
                <c:pt idx="16">
                  <c:v>32.5</c:v>
                </c:pt>
                <c:pt idx="17">
                  <c:v>35.1</c:v>
                </c:pt>
                <c:pt idx="18">
                  <c:v>33.800000000000004</c:v>
                </c:pt>
                <c:pt idx="19">
                  <c:v>27.95</c:v>
                </c:pt>
                <c:pt idx="20">
                  <c:v>22.75</c:v>
                </c:pt>
                <c:pt idx="21">
                  <c:v>22.1</c:v>
                </c:pt>
                <c:pt idx="22">
                  <c:v>16.899999999999999</c:v>
                </c:pt>
                <c:pt idx="23">
                  <c:v>14.950000000000006</c:v>
                </c:pt>
                <c:pt idx="24">
                  <c:v>11.7</c:v>
                </c:pt>
                <c:pt idx="25">
                  <c:v>10.4</c:v>
                </c:pt>
                <c:pt idx="26">
                  <c:v>9.75</c:v>
                </c:pt>
                <c:pt idx="27">
                  <c:v>7.8</c:v>
                </c:pt>
                <c:pt idx="28">
                  <c:v>6.5</c:v>
                </c:pt>
                <c:pt idx="29">
                  <c:v>7.1499999999999995</c:v>
                </c:pt>
              </c:numCache>
            </c:numRef>
          </c:y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1.4 kW</c:v>
                </c:pt>
              </c:strCache>
            </c:strRef>
          </c:tx>
          <c:spPr>
            <a:ln w="25887">
              <a:solidFill>
                <a:srgbClr val="969696"/>
              </a:solidFill>
              <a:prstDash val="solid"/>
            </a:ln>
          </c:spPr>
          <c:marker>
            <c:symbol val="none"/>
          </c:marker>
          <c:xVal>
            <c:numRef>
              <c:f>Sheet1!$B$1:$AE$1</c:f>
              <c:numCache>
                <c:formatCode>[$-409]m/d/yy\ h:mm\ AM/PM;@</c:formatCode>
                <c:ptCount val="30"/>
                <c:pt idx="0">
                  <c:v>4.1666666999999998E-2</c:v>
                </c:pt>
                <c:pt idx="1">
                  <c:v>8.3333333000000023E-2</c:v>
                </c:pt>
                <c:pt idx="2">
                  <c:v>0.125</c:v>
                </c:pt>
                <c:pt idx="3">
                  <c:v>0.16666666699999988</c:v>
                </c:pt>
                <c:pt idx="4">
                  <c:v>0.20833333300000084</c:v>
                </c:pt>
                <c:pt idx="5">
                  <c:v>0.25</c:v>
                </c:pt>
                <c:pt idx="6">
                  <c:v>0.29166666700000243</c:v>
                </c:pt>
                <c:pt idx="7">
                  <c:v>0.33333333300000156</c:v>
                </c:pt>
                <c:pt idx="8">
                  <c:v>0.37500000000000139</c:v>
                </c:pt>
                <c:pt idx="9">
                  <c:v>0.41666666700000243</c:v>
                </c:pt>
                <c:pt idx="10">
                  <c:v>0.45833333300000001</c:v>
                </c:pt>
                <c:pt idx="11">
                  <c:v>0.5</c:v>
                </c:pt>
                <c:pt idx="12">
                  <c:v>0.54166666699999999</c:v>
                </c:pt>
                <c:pt idx="13">
                  <c:v>0.58333333299999957</c:v>
                </c:pt>
                <c:pt idx="14">
                  <c:v>0.62500000000000289</c:v>
                </c:pt>
                <c:pt idx="15">
                  <c:v>0.66666666700000277</c:v>
                </c:pt>
                <c:pt idx="16">
                  <c:v>0.70833333300000001</c:v>
                </c:pt>
                <c:pt idx="17">
                  <c:v>0.75000000000000289</c:v>
                </c:pt>
                <c:pt idx="18">
                  <c:v>0.79166666699999999</c:v>
                </c:pt>
                <c:pt idx="19">
                  <c:v>0.83333333300000001</c:v>
                </c:pt>
                <c:pt idx="20">
                  <c:v>0.87500000000000289</c:v>
                </c:pt>
                <c:pt idx="21">
                  <c:v>0.91666666699999999</c:v>
                </c:pt>
                <c:pt idx="22">
                  <c:v>0.95833333300000001</c:v>
                </c:pt>
                <c:pt idx="23">
                  <c:v>1</c:v>
                </c:pt>
                <c:pt idx="24">
                  <c:v>1.0416666669999932</c:v>
                </c:pt>
                <c:pt idx="25">
                  <c:v>1.0833333329999937</c:v>
                </c:pt>
                <c:pt idx="26">
                  <c:v>1.125</c:v>
                </c:pt>
                <c:pt idx="27">
                  <c:v>1.1666666669999999</c:v>
                </c:pt>
                <c:pt idx="28">
                  <c:v>1.2083333329999937</c:v>
                </c:pt>
                <c:pt idx="29">
                  <c:v>1.25</c:v>
                </c:pt>
              </c:numCache>
            </c:numRef>
          </c:xVal>
          <c:yVal>
            <c:numRef>
              <c:f>Sheet1!$B$3:$AE$3</c:f>
              <c:numCache>
                <c:formatCode>General</c:formatCode>
                <c:ptCount val="30"/>
                <c:pt idx="15">
                  <c:v>28</c:v>
                </c:pt>
                <c:pt idx="16">
                  <c:v>35.700000000000003</c:v>
                </c:pt>
                <c:pt idx="17">
                  <c:v>38.300000000000004</c:v>
                </c:pt>
                <c:pt idx="18">
                  <c:v>37</c:v>
                </c:pt>
                <c:pt idx="19">
                  <c:v>31.150000000000031</c:v>
                </c:pt>
                <c:pt idx="20">
                  <c:v>25.95</c:v>
                </c:pt>
                <c:pt idx="21">
                  <c:v>25.3</c:v>
                </c:pt>
                <c:pt idx="22">
                  <c:v>20.100000000000001</c:v>
                </c:pt>
                <c:pt idx="23">
                  <c:v>15</c:v>
                </c:pt>
              </c:numCache>
            </c:numRef>
          </c:y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3.3 kW</c:v>
                </c:pt>
              </c:strCache>
            </c:strRef>
          </c:tx>
          <c:spPr>
            <a:ln w="25887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Sheet1!$B$1:$AE$1</c:f>
              <c:numCache>
                <c:formatCode>[$-409]m/d/yy\ h:mm\ AM/PM;@</c:formatCode>
                <c:ptCount val="30"/>
                <c:pt idx="0">
                  <c:v>4.1666666999999998E-2</c:v>
                </c:pt>
                <c:pt idx="1">
                  <c:v>8.3333333000000023E-2</c:v>
                </c:pt>
                <c:pt idx="2">
                  <c:v>0.125</c:v>
                </c:pt>
                <c:pt idx="3">
                  <c:v>0.16666666699999988</c:v>
                </c:pt>
                <c:pt idx="4">
                  <c:v>0.20833333300000084</c:v>
                </c:pt>
                <c:pt idx="5">
                  <c:v>0.25</c:v>
                </c:pt>
                <c:pt idx="6">
                  <c:v>0.29166666700000243</c:v>
                </c:pt>
                <c:pt idx="7">
                  <c:v>0.33333333300000156</c:v>
                </c:pt>
                <c:pt idx="8">
                  <c:v>0.37500000000000139</c:v>
                </c:pt>
                <c:pt idx="9">
                  <c:v>0.41666666700000243</c:v>
                </c:pt>
                <c:pt idx="10">
                  <c:v>0.45833333300000001</c:v>
                </c:pt>
                <c:pt idx="11">
                  <c:v>0.5</c:v>
                </c:pt>
                <c:pt idx="12">
                  <c:v>0.54166666699999999</c:v>
                </c:pt>
                <c:pt idx="13">
                  <c:v>0.58333333299999957</c:v>
                </c:pt>
                <c:pt idx="14">
                  <c:v>0.62500000000000289</c:v>
                </c:pt>
                <c:pt idx="15">
                  <c:v>0.66666666700000277</c:v>
                </c:pt>
                <c:pt idx="16">
                  <c:v>0.70833333300000001</c:v>
                </c:pt>
                <c:pt idx="17">
                  <c:v>0.75000000000000289</c:v>
                </c:pt>
                <c:pt idx="18">
                  <c:v>0.79166666699999999</c:v>
                </c:pt>
                <c:pt idx="19">
                  <c:v>0.83333333300000001</c:v>
                </c:pt>
                <c:pt idx="20">
                  <c:v>0.87500000000000289</c:v>
                </c:pt>
                <c:pt idx="21">
                  <c:v>0.91666666699999999</c:v>
                </c:pt>
                <c:pt idx="22">
                  <c:v>0.95833333300000001</c:v>
                </c:pt>
                <c:pt idx="23">
                  <c:v>1</c:v>
                </c:pt>
                <c:pt idx="24">
                  <c:v>1.0416666669999932</c:v>
                </c:pt>
                <c:pt idx="25">
                  <c:v>1.0833333329999937</c:v>
                </c:pt>
                <c:pt idx="26">
                  <c:v>1.125</c:v>
                </c:pt>
                <c:pt idx="27">
                  <c:v>1.1666666669999999</c:v>
                </c:pt>
                <c:pt idx="28">
                  <c:v>1.2083333329999937</c:v>
                </c:pt>
                <c:pt idx="29">
                  <c:v>1.25</c:v>
                </c:pt>
              </c:numCache>
            </c:numRef>
          </c:xVal>
          <c:yVal>
            <c:numRef>
              <c:f>Sheet1!$B$4:$AE$4</c:f>
              <c:numCache>
                <c:formatCode>General</c:formatCode>
                <c:ptCount val="30"/>
                <c:pt idx="15">
                  <c:v>28</c:v>
                </c:pt>
                <c:pt idx="16">
                  <c:v>42.4</c:v>
                </c:pt>
                <c:pt idx="17">
                  <c:v>45</c:v>
                </c:pt>
                <c:pt idx="18">
                  <c:v>43.7</c:v>
                </c:pt>
                <c:pt idx="19">
                  <c:v>28</c:v>
                </c:pt>
              </c:numCache>
            </c:numRef>
          </c:yVal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design</c:v>
                </c:pt>
              </c:strCache>
            </c:strRef>
          </c:tx>
          <c:spPr>
            <a:ln w="8629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Sheet1!$B$1:$AE$1</c:f>
              <c:numCache>
                <c:formatCode>[$-409]m/d/yy\ h:mm\ AM/PM;@</c:formatCode>
                <c:ptCount val="30"/>
                <c:pt idx="0">
                  <c:v>4.1666666999999998E-2</c:v>
                </c:pt>
                <c:pt idx="1">
                  <c:v>8.3333333000000023E-2</c:v>
                </c:pt>
                <c:pt idx="2">
                  <c:v>0.125</c:v>
                </c:pt>
                <c:pt idx="3">
                  <c:v>0.16666666699999988</c:v>
                </c:pt>
                <c:pt idx="4">
                  <c:v>0.20833333300000084</c:v>
                </c:pt>
                <c:pt idx="5">
                  <c:v>0.25</c:v>
                </c:pt>
                <c:pt idx="6">
                  <c:v>0.29166666700000243</c:v>
                </c:pt>
                <c:pt idx="7">
                  <c:v>0.33333333300000156</c:v>
                </c:pt>
                <c:pt idx="8">
                  <c:v>0.37500000000000139</c:v>
                </c:pt>
                <c:pt idx="9">
                  <c:v>0.41666666700000243</c:v>
                </c:pt>
                <c:pt idx="10">
                  <c:v>0.45833333300000001</c:v>
                </c:pt>
                <c:pt idx="11">
                  <c:v>0.5</c:v>
                </c:pt>
                <c:pt idx="12">
                  <c:v>0.54166666699999999</c:v>
                </c:pt>
                <c:pt idx="13">
                  <c:v>0.58333333299999957</c:v>
                </c:pt>
                <c:pt idx="14">
                  <c:v>0.62500000000000289</c:v>
                </c:pt>
                <c:pt idx="15">
                  <c:v>0.66666666700000277</c:v>
                </c:pt>
                <c:pt idx="16">
                  <c:v>0.70833333300000001</c:v>
                </c:pt>
                <c:pt idx="17">
                  <c:v>0.75000000000000289</c:v>
                </c:pt>
                <c:pt idx="18">
                  <c:v>0.79166666699999999</c:v>
                </c:pt>
                <c:pt idx="19">
                  <c:v>0.83333333300000001</c:v>
                </c:pt>
                <c:pt idx="20">
                  <c:v>0.87500000000000289</c:v>
                </c:pt>
                <c:pt idx="21">
                  <c:v>0.91666666699999999</c:v>
                </c:pt>
                <c:pt idx="22">
                  <c:v>0.95833333300000001</c:v>
                </c:pt>
                <c:pt idx="23">
                  <c:v>1</c:v>
                </c:pt>
                <c:pt idx="24">
                  <c:v>1.0416666669999932</c:v>
                </c:pt>
                <c:pt idx="25">
                  <c:v>1.0833333329999937</c:v>
                </c:pt>
                <c:pt idx="26">
                  <c:v>1.125</c:v>
                </c:pt>
                <c:pt idx="27">
                  <c:v>1.1666666669999999</c:v>
                </c:pt>
                <c:pt idx="28">
                  <c:v>1.2083333329999937</c:v>
                </c:pt>
                <c:pt idx="29">
                  <c:v>1.25</c:v>
                </c:pt>
              </c:numCache>
            </c:numRef>
          </c:xVal>
          <c:yVal>
            <c:numRef>
              <c:f>Sheet1!$B$6:$AE$6</c:f>
              <c:numCache>
                <c:formatCode>General</c:formatCode>
                <c:ptCount val="30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  <c:pt idx="13">
                  <c:v>25</c:v>
                </c:pt>
                <c:pt idx="14">
                  <c:v>25</c:v>
                </c:pt>
                <c:pt idx="15">
                  <c:v>25</c:v>
                </c:pt>
                <c:pt idx="16">
                  <c:v>25</c:v>
                </c:pt>
                <c:pt idx="17">
                  <c:v>25</c:v>
                </c:pt>
                <c:pt idx="18">
                  <c:v>25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25</c:v>
                </c:pt>
                <c:pt idx="23">
                  <c:v>25</c:v>
                </c:pt>
                <c:pt idx="24">
                  <c:v>25</c:v>
                </c:pt>
                <c:pt idx="25">
                  <c:v>25</c:v>
                </c:pt>
                <c:pt idx="26">
                  <c:v>25</c:v>
                </c:pt>
                <c:pt idx="27">
                  <c:v>25</c:v>
                </c:pt>
                <c:pt idx="28">
                  <c:v>25</c:v>
                </c:pt>
                <c:pt idx="29">
                  <c:v>25</c:v>
                </c:pt>
              </c:numCache>
            </c:numRef>
          </c:yVal>
        </c:ser>
        <c:ser>
          <c:idx val="5"/>
          <c:order val="4"/>
          <c:tx>
            <c:strRef>
              <c:f>Sheet1!$A$7</c:f>
              <c:strCache>
                <c:ptCount val="1"/>
                <c:pt idx="0">
                  <c:v>peak</c:v>
                </c:pt>
              </c:strCache>
            </c:strRef>
          </c:tx>
          <c:spPr>
            <a:ln w="8629">
              <a:solidFill>
                <a:srgbClr val="000000"/>
              </a:solidFill>
              <a:prstDash val="lgDash"/>
            </a:ln>
          </c:spPr>
          <c:marker>
            <c:symbol val="none"/>
          </c:marker>
          <c:xVal>
            <c:numRef>
              <c:f>Sheet1!$B$1:$AE$1</c:f>
              <c:numCache>
                <c:formatCode>[$-409]m/d/yy\ h:mm\ AM/PM;@</c:formatCode>
                <c:ptCount val="30"/>
                <c:pt idx="0">
                  <c:v>4.1666666999999998E-2</c:v>
                </c:pt>
                <c:pt idx="1">
                  <c:v>8.3333333000000023E-2</c:v>
                </c:pt>
                <c:pt idx="2">
                  <c:v>0.125</c:v>
                </c:pt>
                <c:pt idx="3">
                  <c:v>0.16666666699999988</c:v>
                </c:pt>
                <c:pt idx="4">
                  <c:v>0.20833333300000084</c:v>
                </c:pt>
                <c:pt idx="5">
                  <c:v>0.25</c:v>
                </c:pt>
                <c:pt idx="6">
                  <c:v>0.29166666700000243</c:v>
                </c:pt>
                <c:pt idx="7">
                  <c:v>0.33333333300000156</c:v>
                </c:pt>
                <c:pt idx="8">
                  <c:v>0.37500000000000139</c:v>
                </c:pt>
                <c:pt idx="9">
                  <c:v>0.41666666700000243</c:v>
                </c:pt>
                <c:pt idx="10">
                  <c:v>0.45833333300000001</c:v>
                </c:pt>
                <c:pt idx="11">
                  <c:v>0.5</c:v>
                </c:pt>
                <c:pt idx="12">
                  <c:v>0.54166666699999999</c:v>
                </c:pt>
                <c:pt idx="13">
                  <c:v>0.58333333299999957</c:v>
                </c:pt>
                <c:pt idx="14">
                  <c:v>0.62500000000000289</c:v>
                </c:pt>
                <c:pt idx="15">
                  <c:v>0.66666666700000277</c:v>
                </c:pt>
                <c:pt idx="16">
                  <c:v>0.70833333300000001</c:v>
                </c:pt>
                <c:pt idx="17">
                  <c:v>0.75000000000000289</c:v>
                </c:pt>
                <c:pt idx="18">
                  <c:v>0.79166666699999999</c:v>
                </c:pt>
                <c:pt idx="19">
                  <c:v>0.83333333300000001</c:v>
                </c:pt>
                <c:pt idx="20">
                  <c:v>0.87500000000000289</c:v>
                </c:pt>
                <c:pt idx="21">
                  <c:v>0.91666666699999999</c:v>
                </c:pt>
                <c:pt idx="22">
                  <c:v>0.95833333300000001</c:v>
                </c:pt>
                <c:pt idx="23">
                  <c:v>1</c:v>
                </c:pt>
                <c:pt idx="24">
                  <c:v>1.0416666669999932</c:v>
                </c:pt>
                <c:pt idx="25">
                  <c:v>1.0833333329999937</c:v>
                </c:pt>
                <c:pt idx="26">
                  <c:v>1.125</c:v>
                </c:pt>
                <c:pt idx="27">
                  <c:v>1.1666666669999999</c:v>
                </c:pt>
                <c:pt idx="28">
                  <c:v>1.2083333329999937</c:v>
                </c:pt>
                <c:pt idx="29">
                  <c:v>1.25</c:v>
                </c:pt>
              </c:numCache>
            </c:numRef>
          </c:xVal>
          <c:yVal>
            <c:numRef>
              <c:f>Sheet1!$B$7:$AE$7</c:f>
              <c:numCache>
                <c:formatCode>General</c:formatCode>
                <c:ptCount val="30"/>
                <c:pt idx="0">
                  <c:v>35</c:v>
                </c:pt>
                <c:pt idx="1">
                  <c:v>35</c:v>
                </c:pt>
                <c:pt idx="2">
                  <c:v>35</c:v>
                </c:pt>
                <c:pt idx="3">
                  <c:v>35</c:v>
                </c:pt>
                <c:pt idx="4">
                  <c:v>35</c:v>
                </c:pt>
                <c:pt idx="5">
                  <c:v>35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35</c:v>
                </c:pt>
                <c:pt idx="16">
                  <c:v>35</c:v>
                </c:pt>
                <c:pt idx="17">
                  <c:v>35</c:v>
                </c:pt>
                <c:pt idx="18">
                  <c:v>35</c:v>
                </c:pt>
                <c:pt idx="19">
                  <c:v>35</c:v>
                </c:pt>
                <c:pt idx="20">
                  <c:v>35</c:v>
                </c:pt>
                <c:pt idx="21">
                  <c:v>35</c:v>
                </c:pt>
                <c:pt idx="22">
                  <c:v>35</c:v>
                </c:pt>
                <c:pt idx="23">
                  <c:v>35</c:v>
                </c:pt>
                <c:pt idx="24">
                  <c:v>35</c:v>
                </c:pt>
                <c:pt idx="25">
                  <c:v>35</c:v>
                </c:pt>
                <c:pt idx="26">
                  <c:v>35</c:v>
                </c:pt>
                <c:pt idx="27">
                  <c:v>35</c:v>
                </c:pt>
                <c:pt idx="28">
                  <c:v>35</c:v>
                </c:pt>
                <c:pt idx="29">
                  <c:v>35</c:v>
                </c:pt>
              </c:numCache>
            </c:numRef>
          </c:yVal>
        </c:ser>
        <c:axId val="135651712"/>
        <c:axId val="135653248"/>
      </c:scatterChart>
      <c:valAx>
        <c:axId val="135651712"/>
        <c:scaling>
          <c:orientation val="minMax"/>
          <c:max val="1.25"/>
          <c:min val="0"/>
        </c:scaling>
        <c:axPos val="b"/>
        <c:numFmt formatCode="[$-409]h:mm\ AM/PM;@" sourceLinked="0"/>
        <c:tickLblPos val="nextTo"/>
        <c:spPr>
          <a:ln w="2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1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5653248"/>
        <c:crosses val="autoZero"/>
        <c:crossBetween val="midCat"/>
        <c:majorUnit val="0.25"/>
        <c:minorUnit val="0.25"/>
      </c:valAx>
      <c:valAx>
        <c:axId val="13565324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/>
                  <a:t>kW</a:t>
                </a:r>
              </a:p>
            </c:rich>
          </c:tx>
          <c:layout>
            <c:manualLayout>
              <c:xMode val="edge"/>
              <c:yMode val="edge"/>
              <c:x val="0"/>
              <c:y val="0.39446098990891887"/>
            </c:manualLayout>
          </c:layout>
          <c:spPr>
            <a:noFill/>
            <a:ln w="17258">
              <a:noFill/>
            </a:ln>
          </c:spPr>
        </c:title>
        <c:numFmt formatCode="General" sourceLinked="1"/>
        <c:tickLblPos val="nextTo"/>
        <c:spPr>
          <a:ln w="21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5651712"/>
        <c:crosses val="autoZero"/>
        <c:crossBetween val="midCat"/>
        <c:majorUnit val="10"/>
      </c:valAx>
      <c:spPr>
        <a:noFill/>
        <a:ln w="17258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866" b="1" i="0" u="none" strike="noStrike" baseline="0">
          <a:solidFill>
            <a:schemeClr val="tx1"/>
          </a:solidFill>
          <a:latin typeface="Arial Black"/>
          <a:ea typeface="Arial Black"/>
          <a:cs typeface="Arial Black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0.3532</cdr:x>
      <cdr:y>0.42821</cdr:y>
    </cdr:from>
    <cdr:to>
      <cdr:x>0.47985</cdr:x>
      <cdr:y>0.49639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22841" y="1740261"/>
          <a:ext cx="581911" cy="277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8</a:t>
          </a:r>
          <a:r>
            <a:rPr lang="en-US" sz="1200" dirty="0" smtClean="0"/>
            <a:t>00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0.86447</cdr:x>
      <cdr:y>0.66146</cdr:y>
    </cdr:from>
    <cdr:to>
      <cdr:x>0.99112</cdr:x>
      <cdr:y>0.72964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971925" y="2688189"/>
          <a:ext cx="581911" cy="277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200" dirty="0" smtClean="0"/>
            <a:t>2,500</a:t>
          </a:r>
          <a:endParaRPr lang="en-US" sz="1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0577" tIns="45289" rIns="90577" bIns="45289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0577" tIns="45289" rIns="90577" bIns="45289" rtlCol="0"/>
          <a:lstStyle>
            <a:lvl1pPr algn="r">
              <a:defRPr sz="1200" smtClean="0"/>
            </a:lvl1pPr>
          </a:lstStyle>
          <a:p>
            <a:pPr>
              <a:defRPr/>
            </a:pPr>
            <a:fld id="{9FAC798E-5294-4AB7-980A-FAA1EBDE703B}" type="datetimeFigureOut">
              <a:rPr lang="en-US"/>
              <a:pPr>
                <a:defRPr/>
              </a:pPr>
              <a:t>5/20/2010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6650"/>
            <a:ext cx="3005138" cy="461963"/>
          </a:xfrm>
          <a:prstGeom prst="rect">
            <a:avLst/>
          </a:prstGeom>
        </p:spPr>
        <p:txBody>
          <a:bodyPr vert="horz" lIns="90577" tIns="45289" rIns="90577" bIns="45289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6650"/>
            <a:ext cx="3005138" cy="461963"/>
          </a:xfrm>
          <a:prstGeom prst="rect">
            <a:avLst/>
          </a:prstGeom>
        </p:spPr>
        <p:txBody>
          <a:bodyPr vert="horz" lIns="90577" tIns="45289" rIns="90577" bIns="45289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83EEF9B-203A-4D16-93F9-13AC3D5F5A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>
            <a:lvl1pPr defTabSz="923070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>
            <a:lvl1pPr algn="r" defTabSz="923070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6650"/>
            <a:ext cx="300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 defTabSz="923070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6650"/>
            <a:ext cx="3003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3" tIns="46146" rIns="92293" bIns="46146" numCol="1" anchor="b" anchorCtr="0" compatLnSpc="1">
            <a:prstTxWarp prst="textNoShape">
              <a:avLst/>
            </a:prstTxWarp>
          </a:bodyPr>
          <a:lstStyle>
            <a:lvl1pPr algn="r" defTabSz="923070">
              <a:defRPr sz="1200"/>
            </a:lvl1pPr>
          </a:lstStyle>
          <a:p>
            <a:pPr>
              <a:defRPr/>
            </a:pPr>
            <a:fld id="{41CEE9C8-C9C3-429F-A760-ACF0199E0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338"/>
            <a:fld id="{22740FA7-F760-482A-ACDA-6721E4A4021A}" type="slidenum">
              <a:rPr lang="en-US" smtClean="0"/>
              <a:pPr defTabSz="922338"/>
              <a:t>1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357188" y="6515100"/>
            <a:ext cx="83296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347663" y="342900"/>
            <a:ext cx="83296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15" descr="dtePreCol.tif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143000"/>
            <a:ext cx="307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14500" y="3044825"/>
            <a:ext cx="5829300" cy="1146175"/>
          </a:xfrm>
        </p:spPr>
        <p:txBody>
          <a:bodyPr/>
          <a:lstStyle>
            <a:lvl1pPr>
              <a:defRPr b="0">
                <a:latin typeface="Univers-Bold-Identity-H" charset="0"/>
              </a:defRPr>
            </a:lvl1pPr>
          </a:lstStyle>
          <a:p>
            <a:r>
              <a:rPr lang="en-US"/>
              <a:t>Presentation title goes here 2008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500" y="4276725"/>
            <a:ext cx="6457950" cy="18954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latin typeface="Univers-Bold-Identity-H" charset="0"/>
              </a:defRPr>
            </a:lvl1pPr>
          </a:lstStyle>
          <a:p>
            <a:r>
              <a:rPr lang="en-US"/>
              <a:t>Presentation subtitle goes here</a:t>
            </a:r>
          </a:p>
          <a:p>
            <a:endParaRPr lang="en-US"/>
          </a:p>
          <a:p>
            <a:r>
              <a:rPr lang="en-US"/>
              <a:t>Presenter’s Name</a:t>
            </a:r>
          </a:p>
          <a:p>
            <a:r>
              <a:rPr lang="en-US"/>
              <a:t>Presenter’s title, Corporate Communications</a:t>
            </a:r>
          </a:p>
          <a:p>
            <a:r>
              <a:rPr lang="en-US"/>
              <a:t>August, 2008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34150"/>
            <a:ext cx="2133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34150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246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68271B-E4BA-4278-8F7F-B2B7C0D424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858000" cy="11430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00200"/>
            <a:ext cx="8229600" cy="4525963"/>
          </a:xfrm>
          <a:prstGeom prst="rect">
            <a:avLst/>
          </a:prstGeom>
        </p:spPr>
        <p:txBody>
          <a:bodyPr/>
          <a:lstStyle>
            <a:lvl1pPr marL="114300" indent="-114300">
              <a:defRPr sz="1200"/>
            </a:lvl1pPr>
            <a:lvl2pPr marL="228600" indent="-114300">
              <a:defRPr sz="1200"/>
            </a:lvl2pPr>
            <a:lvl3pPr marL="342900" indent="-114300">
              <a:tabLst/>
              <a:defRPr sz="1200"/>
            </a:lvl3pPr>
            <a:lvl4pPr marL="457200" indent="-11430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BFA29-6FBF-437E-9AAB-006F4253C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03C48-8222-4DC4-9F2B-87EF0514F6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900" y="1600200"/>
            <a:ext cx="8229600" cy="4525963"/>
          </a:xfrm>
          <a:prstGeom prst="rect">
            <a:avLst/>
          </a:prstGeom>
        </p:spPr>
        <p:txBody>
          <a:bodyPr/>
          <a:lstStyle>
            <a:lvl1pPr marL="114300" indent="-114300">
              <a:defRPr sz="1200"/>
            </a:lvl1pPr>
            <a:lvl2pPr marL="228600" indent="-114300">
              <a:defRPr sz="1200"/>
            </a:lvl2pPr>
            <a:lvl3pPr marL="342900" indent="-114300">
              <a:tabLst/>
              <a:defRPr sz="1200"/>
            </a:lvl3pPr>
            <a:lvl4pPr marL="457200" indent="-11430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B3EFE-66E4-450A-9BA0-A4E9C5FF6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38150"/>
            <a:ext cx="6858000" cy="11430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AA7A8-7BA3-4484-9F7E-081BAFDF8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6875"/>
            <a:ext cx="69627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5775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94163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55775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2EBAF-057D-4637-B634-DAAF4A293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43815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404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4047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404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7B6951-6B99-41A4-8355-5494188F35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46038" y="6305550"/>
            <a:ext cx="9050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55563" y="1390650"/>
            <a:ext cx="9050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66675" y="57150"/>
            <a:ext cx="9050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33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" name="Picture 11" descr="dtePreCol.tif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7913" y="323850"/>
            <a:ext cx="1536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3" r:id="rId3"/>
    <p:sldLayoutId id="2147483664" r:id="rId4"/>
    <p:sldLayoutId id="2147483665" r:id="rId5"/>
    <p:sldLayoutId id="2147483668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e46296\Desktop\AABE\C4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3388" y="2819400"/>
            <a:ext cx="6477000" cy="11461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" pitchFamily="18" charset="0"/>
              </a:rPr>
              <a:t>Plug-in Electric Vehicles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14500" y="4114800"/>
            <a:ext cx="6457950" cy="1895475"/>
          </a:xfrm>
        </p:spPr>
        <p:txBody>
          <a:bodyPr/>
          <a:lstStyle/>
          <a:p>
            <a:pPr eaLnBrk="1" hangingPunct="1"/>
            <a:r>
              <a:rPr lang="en-US" sz="1800" b="0" dirty="0" smtClean="0">
                <a:latin typeface="Univers-Bold-Identity-H"/>
              </a:rPr>
              <a:t>David Ellis</a:t>
            </a:r>
          </a:p>
          <a:p>
            <a:pPr eaLnBrk="1" hangingPunct="1"/>
            <a:r>
              <a:rPr lang="en-US" sz="1800" b="0" dirty="0" smtClean="0">
                <a:latin typeface="Univers-Bold-Identity-H"/>
              </a:rPr>
              <a:t>May 20, 2010 </a:t>
            </a:r>
          </a:p>
          <a:p>
            <a:pPr eaLnBrk="1" hangingPunct="1"/>
            <a:r>
              <a:rPr lang="en-US" sz="1800" b="0" dirty="0" smtClean="0">
                <a:latin typeface="Univers-Bold-Identity-H"/>
              </a:rPr>
              <a:t>AABE National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CA72AD-87C8-4F93-B54F-DCEC04AFDCB9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858000" cy="11430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Uncontrolled charging could lead to localized disruptions if not properly managed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800600" y="1770063"/>
            <a:ext cx="4038600" cy="3716337"/>
          </a:xfrm>
        </p:spPr>
        <p:txBody>
          <a:bodyPr>
            <a:noAutofit/>
          </a:bodyPr>
          <a:lstStyle/>
          <a:p>
            <a:pPr marL="228600" indent="-228600" eaLnBrk="1" hangingPunct="1"/>
            <a:r>
              <a:rPr lang="en-US" sz="1600" b="0" dirty="0" smtClean="0"/>
              <a:t>Potential </a:t>
            </a:r>
            <a:r>
              <a:rPr lang="en-US" sz="1600" dirty="0" smtClean="0"/>
              <a:t>problems</a:t>
            </a:r>
          </a:p>
          <a:p>
            <a:pPr marL="457200" lvl="1" indent="-173038"/>
            <a:r>
              <a:rPr lang="en-US" sz="1600" b="0" dirty="0" smtClean="0"/>
              <a:t>Voltage dips (dimming lights, damage to expensive electronics)</a:t>
            </a:r>
          </a:p>
          <a:p>
            <a:pPr marL="457200" lvl="1" indent="-173038" eaLnBrk="1" hangingPunct="1"/>
            <a:r>
              <a:rPr lang="en-US" sz="1600" b="0" dirty="0" smtClean="0"/>
              <a:t>Service interruption</a:t>
            </a:r>
          </a:p>
          <a:p>
            <a:pPr marL="457200" lvl="1" indent="-173038" eaLnBrk="1" hangingPunct="1"/>
            <a:r>
              <a:rPr lang="en-US" sz="1600" b="0" dirty="0" smtClean="0"/>
              <a:t>Transformer failure</a:t>
            </a:r>
          </a:p>
          <a:p>
            <a:pPr lvl="1" eaLnBrk="1" hangingPunct="1"/>
            <a:endParaRPr lang="en-US" sz="1600" b="0" dirty="0" smtClean="0"/>
          </a:p>
          <a:p>
            <a:pPr marL="228600" indent="-228600" eaLnBrk="1" hangingPunct="1"/>
            <a:r>
              <a:rPr lang="en-US" sz="1600" b="0" dirty="0" smtClean="0"/>
              <a:t>Measures to address these issues</a:t>
            </a:r>
          </a:p>
          <a:p>
            <a:pPr marL="457200" lvl="1" indent="-173038" eaLnBrk="1" hangingPunct="1"/>
            <a:r>
              <a:rPr lang="en-US" sz="1600" b="0" dirty="0" smtClean="0"/>
              <a:t>On-vehicle charging control </a:t>
            </a:r>
            <a:br>
              <a:rPr lang="en-US" sz="1600" b="0" dirty="0" smtClean="0"/>
            </a:br>
            <a:r>
              <a:rPr lang="en-US" sz="1600" b="0" dirty="0" smtClean="0"/>
              <a:t>(time/date control)</a:t>
            </a:r>
          </a:p>
          <a:p>
            <a:pPr marL="457200" lvl="1" indent="-173038" eaLnBrk="1" hangingPunct="1"/>
            <a:r>
              <a:rPr lang="en-US" sz="1600" b="0" dirty="0" smtClean="0"/>
              <a:t>Utility notified at time of PEV purchase</a:t>
            </a:r>
          </a:p>
          <a:p>
            <a:pPr marL="457200" lvl="1" indent="-173038" eaLnBrk="1" hangingPunct="1"/>
            <a:r>
              <a:rPr lang="en-US" sz="1600" b="0" dirty="0" err="1" smtClean="0"/>
              <a:t>SmartGrid</a:t>
            </a:r>
            <a:r>
              <a:rPr lang="en-US" sz="1600" b="0" dirty="0" smtClean="0"/>
              <a:t> technology</a:t>
            </a:r>
          </a:p>
        </p:txBody>
      </p:sp>
      <p:graphicFrame>
        <p:nvGraphicFramePr>
          <p:cNvPr id="38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38150" y="2706688"/>
          <a:ext cx="3922713" cy="218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381000" y="2570163"/>
            <a:ext cx="3978275" cy="232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381000" y="2570163"/>
            <a:ext cx="3978275" cy="211137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25 </a:t>
            </a:r>
            <a:r>
              <a:rPr lang="en-US" sz="1000" dirty="0" err="1">
                <a:solidFill>
                  <a:schemeClr val="bg1"/>
                </a:solidFill>
              </a:rPr>
              <a:t>kVA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Transformer </a:t>
            </a:r>
            <a:r>
              <a:rPr lang="en-US" sz="1000" dirty="0">
                <a:solidFill>
                  <a:schemeClr val="bg1"/>
                </a:solidFill>
              </a:rPr>
              <a:t>with Uncontrolled </a:t>
            </a:r>
            <a:r>
              <a:rPr lang="en-US" sz="1000" dirty="0" smtClean="0">
                <a:solidFill>
                  <a:schemeClr val="bg1"/>
                </a:solidFill>
              </a:rPr>
              <a:t>PEV </a:t>
            </a:r>
            <a:r>
              <a:rPr lang="en-US" sz="1000" dirty="0">
                <a:solidFill>
                  <a:schemeClr val="bg1"/>
                </a:solidFill>
              </a:rPr>
              <a:t>Load</a:t>
            </a:r>
            <a:r>
              <a:rPr lang="en-US" sz="1000" dirty="0" smtClean="0">
                <a:solidFill>
                  <a:schemeClr val="bg1"/>
                </a:solidFill>
              </a:rPr>
              <a:t>*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3170237" y="2930525"/>
            <a:ext cx="1325563" cy="473075"/>
            <a:chOff x="3322637" y="4403725"/>
            <a:chExt cx="1325563" cy="473075"/>
          </a:xfrm>
        </p:grpSpPr>
        <p:sp>
          <p:nvSpPr>
            <p:cNvPr id="1042" name="Rectangle 20"/>
            <p:cNvSpPr>
              <a:spLocks noChangeArrowheads="1"/>
            </p:cNvSpPr>
            <p:nvPr/>
          </p:nvSpPr>
          <p:spPr bwMode="auto">
            <a:xfrm>
              <a:off x="3322637" y="4403725"/>
              <a:ext cx="1173163" cy="4730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Text Box 21"/>
            <p:cNvSpPr txBox="1">
              <a:spLocks noChangeArrowheads="1"/>
            </p:cNvSpPr>
            <p:nvPr/>
          </p:nvSpPr>
          <p:spPr bwMode="auto">
            <a:xfrm>
              <a:off x="3605213" y="4403725"/>
              <a:ext cx="10429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800" b="0" dirty="0" smtClean="0"/>
                <a:t>Summer Load</a:t>
              </a:r>
              <a:r>
                <a:rPr lang="en-US" sz="800" b="0" dirty="0"/>
                <a:t/>
              </a:r>
              <a:br>
                <a:rPr lang="en-US" sz="800" b="0" dirty="0"/>
              </a:br>
              <a:r>
                <a:rPr lang="en-US" sz="800" b="0" dirty="0" smtClean="0"/>
                <a:t>3 PEV @ 1.4 </a:t>
              </a:r>
              <a:r>
                <a:rPr lang="en-US" sz="800" b="0" dirty="0"/>
                <a:t>kW</a:t>
              </a:r>
              <a:br>
                <a:rPr lang="en-US" sz="800" b="0" dirty="0"/>
              </a:br>
              <a:r>
                <a:rPr lang="en-US" sz="800" b="0" dirty="0" smtClean="0"/>
                <a:t>3 PEV @ 3.3 kW</a:t>
              </a:r>
              <a:endParaRPr lang="en-US" sz="800" b="0" dirty="0"/>
            </a:p>
          </p:txBody>
        </p:sp>
        <p:sp>
          <p:nvSpPr>
            <p:cNvPr id="1044" name="Line 22"/>
            <p:cNvSpPr>
              <a:spLocks noChangeShapeType="1"/>
            </p:cNvSpPr>
            <p:nvPr/>
          </p:nvSpPr>
          <p:spPr bwMode="auto">
            <a:xfrm>
              <a:off x="3355975" y="4629150"/>
              <a:ext cx="266700" cy="0"/>
            </a:xfrm>
            <a:prstGeom prst="line">
              <a:avLst/>
            </a:prstGeom>
            <a:noFill/>
            <a:ln w="317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3"/>
            <p:cNvSpPr>
              <a:spLocks noChangeShapeType="1"/>
            </p:cNvSpPr>
            <p:nvPr/>
          </p:nvSpPr>
          <p:spPr bwMode="auto">
            <a:xfrm>
              <a:off x="3355975" y="4759325"/>
              <a:ext cx="266700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25"/>
            <p:cNvSpPr>
              <a:spLocks noChangeShapeType="1"/>
            </p:cNvSpPr>
            <p:nvPr/>
          </p:nvSpPr>
          <p:spPr bwMode="auto">
            <a:xfrm>
              <a:off x="3355975" y="4516438"/>
              <a:ext cx="266700" cy="0"/>
            </a:xfrm>
            <a:prstGeom prst="line">
              <a:avLst/>
            </a:prstGeom>
            <a:noFill/>
            <a:ln w="3175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9" name="Text Box 26"/>
          <p:cNvSpPr txBox="1">
            <a:spLocks noChangeArrowheads="1"/>
          </p:cNvSpPr>
          <p:nvPr/>
        </p:nvSpPr>
        <p:spPr bwMode="auto">
          <a:xfrm>
            <a:off x="976313" y="3211513"/>
            <a:ext cx="9080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b="0" dirty="0"/>
              <a:t>Peak Capacity</a:t>
            </a:r>
          </a:p>
        </p:txBody>
      </p:sp>
      <p:sp>
        <p:nvSpPr>
          <p:cNvPr id="1040" name="Text Box 27"/>
          <p:cNvSpPr txBox="1">
            <a:spLocks noChangeArrowheads="1"/>
          </p:cNvSpPr>
          <p:nvPr/>
        </p:nvSpPr>
        <p:spPr bwMode="auto">
          <a:xfrm>
            <a:off x="976313" y="3536950"/>
            <a:ext cx="1352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b="0" dirty="0"/>
              <a:t>Design </a:t>
            </a:r>
            <a:r>
              <a:rPr lang="en-US" sz="800" b="0" dirty="0" smtClean="0"/>
              <a:t>Capacity`</a:t>
            </a:r>
            <a:endParaRPr lang="en-US" sz="800" b="0" dirty="0"/>
          </a:p>
        </p:txBody>
      </p:sp>
      <p:sp>
        <p:nvSpPr>
          <p:cNvPr id="1041" name="Text Box 28"/>
          <p:cNvSpPr txBox="1">
            <a:spLocks noChangeArrowheads="1"/>
          </p:cNvSpPr>
          <p:nvPr/>
        </p:nvSpPr>
        <p:spPr bwMode="auto">
          <a:xfrm>
            <a:off x="471488" y="6426200"/>
            <a:ext cx="7377112" cy="215444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3038" indent="-173038" algn="l" defTabSz="173038">
              <a:spcBef>
                <a:spcPct val="20000"/>
              </a:spcBef>
            </a:pPr>
            <a:r>
              <a:rPr lang="en-US" sz="800" b="0" dirty="0" smtClean="0"/>
              <a:t>*</a:t>
            </a:r>
            <a:r>
              <a:rPr lang="en-US" sz="800" b="0" dirty="0"/>
              <a:t>	</a:t>
            </a:r>
            <a:r>
              <a:rPr lang="en-US" sz="800" b="0" dirty="0" smtClean="0"/>
              <a:t>8-12 </a:t>
            </a:r>
            <a:r>
              <a:rPr lang="en-US" sz="800" b="0" dirty="0"/>
              <a:t>smaller, older homes per 25 </a:t>
            </a:r>
            <a:r>
              <a:rPr lang="en-US" sz="800" b="0" dirty="0" err="1"/>
              <a:t>kVA</a:t>
            </a:r>
            <a:r>
              <a:rPr lang="en-US" sz="800" b="0" dirty="0"/>
              <a:t> circuit.  Most homes without central AC.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871088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Load shape for warm summer day – adding 3 PEVs to a neighborhood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teElectricVehi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73231"/>
            <a:ext cx="3779710" cy="251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A31B63-8780-4FAD-B864-19B0B4F1E05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40511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2009 Ford Escape plug-in hybrid electric vehicle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1573231"/>
            <a:ext cx="2971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Testing is focused on:</a:t>
            </a:r>
          </a:p>
          <a:p>
            <a:pPr marL="514350" lvl="1" indent="-228600">
              <a:buFont typeface="Arial" pitchFamily="34" charset="0"/>
              <a:buChar char="•"/>
            </a:pPr>
            <a:r>
              <a:rPr lang="en-US" sz="2000" dirty="0" smtClean="0"/>
              <a:t>Battery technology</a:t>
            </a:r>
          </a:p>
          <a:p>
            <a:pPr marL="514350" lvl="1" indent="-228600">
              <a:buFont typeface="Arial" pitchFamily="34" charset="0"/>
              <a:buChar char="•"/>
            </a:pPr>
            <a:r>
              <a:rPr lang="en-US" sz="2000" dirty="0" smtClean="0"/>
              <a:t>Vehicle systems</a:t>
            </a:r>
          </a:p>
          <a:p>
            <a:pPr marL="514350" lvl="1" indent="-228600">
              <a:buFont typeface="Arial" pitchFamily="34" charset="0"/>
              <a:buChar char="•"/>
            </a:pPr>
            <a:r>
              <a:rPr lang="en-US" sz="2000" dirty="0" smtClean="0"/>
              <a:t>Customer usage </a:t>
            </a:r>
          </a:p>
          <a:p>
            <a:pPr marL="514350" lvl="1" indent="-228600">
              <a:buFont typeface="Arial" pitchFamily="34" charset="0"/>
              <a:buChar char="•"/>
            </a:pPr>
            <a:r>
              <a:rPr lang="en-US" sz="2000" dirty="0" smtClean="0"/>
              <a:t>Grid infrastructure</a:t>
            </a:r>
          </a:p>
          <a:p>
            <a:endParaRPr lang="en-US" sz="2000" dirty="0"/>
          </a:p>
        </p:txBody>
      </p:sp>
      <p:pic>
        <p:nvPicPr>
          <p:cNvPr id="10" name="Picture 9" descr="2011chevy-vo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353720"/>
            <a:ext cx="3733800" cy="24867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14800" y="58028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2011 Chevy Volt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42900" y="304800"/>
            <a:ext cx="5753100" cy="1143000"/>
          </a:xfrm>
        </p:spPr>
        <p:txBody>
          <a:bodyPr/>
          <a:lstStyle/>
          <a:p>
            <a:r>
              <a:rPr lang="en-US" sz="2000" dirty="0" smtClean="0"/>
              <a:t>DTE is working with Ford, GM and Chrysler on real-world testing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42900" y="257175"/>
            <a:ext cx="64389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In 1914, Detroit was the first American city to use electric taxi cabs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962400" y="1371600"/>
            <a:ext cx="5105400" cy="2286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000" smtClean="0"/>
              <a:t>Detroit’s first electric taxi accumulated more than 46,000 miles in its first two years of operation. </a:t>
            </a:r>
          </a:p>
          <a:p>
            <a:pPr marL="0" indent="0" eaLnBrk="1" hangingPunct="1">
              <a:buFontTx/>
              <a:buNone/>
            </a:pPr>
            <a:r>
              <a:rPr lang="en-US" sz="2000" smtClean="0"/>
              <a:t>Note the curb-side charging port and main charging stations.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3069DA-98F3-4173-867F-C80683F60A80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 l="30624" t="64063" r="28125" b="7813"/>
          <a:stretch>
            <a:fillRect/>
          </a:stretch>
        </p:blipFill>
        <p:spPr bwMode="auto">
          <a:xfrm>
            <a:off x="2667000" y="3048000"/>
            <a:ext cx="6146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 cstate="print"/>
          <a:srcRect l="30624" t="13281" r="28751" b="48438"/>
          <a:stretch>
            <a:fillRect/>
          </a:stretch>
        </p:blipFill>
        <p:spPr bwMode="auto">
          <a:xfrm>
            <a:off x="28575" y="1454150"/>
            <a:ext cx="39338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16566"/>
            <a:ext cx="6858000" cy="11430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Electric drive technologies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2E4F5-29DF-4654-A571-6BB2A42DF4C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3" name="Group 257"/>
          <p:cNvGrpSpPr/>
          <p:nvPr/>
        </p:nvGrpSpPr>
        <p:grpSpPr>
          <a:xfrm>
            <a:off x="35152" y="2673054"/>
            <a:ext cx="1847788" cy="2079850"/>
            <a:chOff x="225265" y="1505217"/>
            <a:chExt cx="1847788" cy="2079850"/>
          </a:xfrm>
        </p:grpSpPr>
        <p:sp>
          <p:nvSpPr>
            <p:cNvPr id="79" name="TextBox 78"/>
            <p:cNvSpPr txBox="1"/>
            <p:nvPr/>
          </p:nvSpPr>
          <p:spPr>
            <a:xfrm>
              <a:off x="269653" y="1505217"/>
              <a:ext cx="180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Internal Combustion Engine (</a:t>
              </a:r>
              <a:r>
                <a:rPr lang="en-US" sz="1100" b="1" dirty="0" smtClean="0"/>
                <a:t>ICE</a:t>
              </a:r>
              <a:r>
                <a:rPr lang="en-US" sz="1100" dirty="0" smtClean="0"/>
                <a:t>)</a:t>
              </a:r>
              <a:endParaRPr lang="en-US" sz="1100" dirty="0"/>
            </a:p>
          </p:txBody>
        </p:sp>
        <p:grpSp>
          <p:nvGrpSpPr>
            <p:cNvPr id="5" name="Group 250"/>
            <p:cNvGrpSpPr/>
            <p:nvPr/>
          </p:nvGrpSpPr>
          <p:grpSpPr>
            <a:xfrm>
              <a:off x="225265" y="1930929"/>
              <a:ext cx="1545393" cy="1654138"/>
              <a:chOff x="225265" y="1939982"/>
              <a:chExt cx="1545393" cy="1654138"/>
            </a:xfrm>
          </p:grpSpPr>
          <p:sp>
            <p:nvSpPr>
              <p:cNvPr id="116" name="Rectangle 115"/>
              <p:cNvSpPr/>
              <p:nvPr/>
            </p:nvSpPr>
            <p:spPr>
              <a:xfrm rot="5400000">
                <a:off x="533617" y="2766614"/>
                <a:ext cx="1274796" cy="7309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571373" y="2040760"/>
                <a:ext cx="163712" cy="319809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1606946" y="2040760"/>
                <a:ext cx="163712" cy="319809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35085" y="2164496"/>
                <a:ext cx="871861" cy="723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083296" y="2112946"/>
                <a:ext cx="175438" cy="1754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26"/>
              <p:cNvGrpSpPr/>
              <p:nvPr/>
            </p:nvGrpSpPr>
            <p:grpSpPr>
              <a:xfrm>
                <a:off x="916427" y="2750601"/>
                <a:ext cx="499811" cy="201324"/>
                <a:chOff x="5181600" y="4425442"/>
                <a:chExt cx="1016000" cy="368300"/>
              </a:xfrm>
            </p:grpSpPr>
            <p:sp>
              <p:nvSpPr>
                <p:cNvPr id="129" name="Rectangle 128"/>
                <p:cNvSpPr/>
                <p:nvPr/>
              </p:nvSpPr>
              <p:spPr>
                <a:xfrm>
                  <a:off x="5181600" y="4425442"/>
                  <a:ext cx="1016000" cy="3683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52578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54102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55626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57150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58674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60198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2" name="Rounded Rectangle 121"/>
              <p:cNvSpPr/>
              <p:nvPr/>
            </p:nvSpPr>
            <p:spPr>
              <a:xfrm>
                <a:off x="571373" y="3274311"/>
                <a:ext cx="163712" cy="319809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1606946" y="3274311"/>
                <a:ext cx="163712" cy="319809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35085" y="3398047"/>
                <a:ext cx="871861" cy="723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1014042" y="2408522"/>
                <a:ext cx="304580" cy="18274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225265" y="2729575"/>
                <a:ext cx="9433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Engine</a:t>
                </a:r>
                <a:endParaRPr lang="en-US" sz="800" dirty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70131" y="2381335"/>
                <a:ext cx="112480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Transmission</a:t>
                </a:r>
                <a:endParaRPr lang="en-US" sz="800" dirty="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736842" y="1939982"/>
                <a:ext cx="84821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Differential</a:t>
                </a:r>
                <a:endParaRPr lang="en-US" sz="800" dirty="0"/>
              </a:p>
            </p:txBody>
          </p:sp>
        </p:grpSp>
      </p:grpSp>
      <p:grpSp>
        <p:nvGrpSpPr>
          <p:cNvPr id="7" name="Group 258"/>
          <p:cNvGrpSpPr/>
          <p:nvPr/>
        </p:nvGrpSpPr>
        <p:grpSpPr>
          <a:xfrm>
            <a:off x="1700850" y="2673054"/>
            <a:ext cx="1896665" cy="2077573"/>
            <a:chOff x="1836645" y="1505217"/>
            <a:chExt cx="1896665" cy="2077573"/>
          </a:xfrm>
        </p:grpSpPr>
        <p:grpSp>
          <p:nvGrpSpPr>
            <p:cNvPr id="8" name="Group 249"/>
            <p:cNvGrpSpPr/>
            <p:nvPr/>
          </p:nvGrpSpPr>
          <p:grpSpPr>
            <a:xfrm>
              <a:off x="1836645" y="1940514"/>
              <a:ext cx="1866072" cy="1642276"/>
              <a:chOff x="1836645" y="1958620"/>
              <a:chExt cx="1866072" cy="1642276"/>
            </a:xfrm>
          </p:grpSpPr>
          <p:sp>
            <p:nvSpPr>
              <p:cNvPr id="160" name="Rectangle 159"/>
              <p:cNvSpPr/>
              <p:nvPr/>
            </p:nvSpPr>
            <p:spPr>
              <a:xfrm rot="5400000">
                <a:off x="2919837" y="2723041"/>
                <a:ext cx="420342" cy="7370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5400000">
                <a:off x="3009728" y="2833405"/>
                <a:ext cx="240560" cy="7370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 rot="5400000">
                <a:off x="2188301" y="2766547"/>
                <a:ext cx="1285338" cy="7370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ounded Rectangle 162"/>
              <p:cNvSpPr/>
              <p:nvPr/>
            </p:nvSpPr>
            <p:spPr>
              <a:xfrm>
                <a:off x="2226369" y="2034691"/>
                <a:ext cx="165066" cy="322454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ounded Rectangle 163"/>
              <p:cNvSpPr/>
              <p:nvPr/>
            </p:nvSpPr>
            <p:spPr>
              <a:xfrm>
                <a:off x="3270506" y="2034691"/>
                <a:ext cx="165066" cy="322454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2391435" y="2159450"/>
                <a:ext cx="879071" cy="7293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2742526" y="2107473"/>
                <a:ext cx="176889" cy="17688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oup 26"/>
              <p:cNvGrpSpPr/>
              <p:nvPr/>
            </p:nvGrpSpPr>
            <p:grpSpPr>
              <a:xfrm>
                <a:off x="2322337" y="3018483"/>
                <a:ext cx="409466" cy="148431"/>
                <a:chOff x="5181600" y="4425442"/>
                <a:chExt cx="1016000" cy="368300"/>
              </a:xfrm>
            </p:grpSpPr>
            <p:sp>
              <p:nvSpPr>
                <p:cNvPr id="183" name="Rectangle 182"/>
                <p:cNvSpPr/>
                <p:nvPr/>
              </p:nvSpPr>
              <p:spPr>
                <a:xfrm>
                  <a:off x="5181600" y="4425442"/>
                  <a:ext cx="1016000" cy="3683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52578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" name="Oval 184"/>
                <p:cNvSpPr/>
                <p:nvPr/>
              </p:nvSpPr>
              <p:spPr>
                <a:xfrm>
                  <a:off x="54102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55626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Oval 186"/>
                <p:cNvSpPr/>
                <p:nvPr/>
              </p:nvSpPr>
              <p:spPr>
                <a:xfrm>
                  <a:off x="57150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58674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9" name="Oval 188"/>
                <p:cNvSpPr/>
                <p:nvPr/>
              </p:nvSpPr>
              <p:spPr>
                <a:xfrm>
                  <a:off x="60198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8" name="Rectangle 167"/>
              <p:cNvSpPr/>
              <p:nvPr/>
            </p:nvSpPr>
            <p:spPr>
              <a:xfrm>
                <a:off x="3030598" y="2965150"/>
                <a:ext cx="200869" cy="90406"/>
              </a:xfrm>
              <a:prstGeom prst="rect">
                <a:avLst/>
              </a:prstGeom>
              <a:solidFill>
                <a:srgbClr val="C6B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ounded Rectangle 168"/>
              <p:cNvSpPr/>
              <p:nvPr/>
            </p:nvSpPr>
            <p:spPr>
              <a:xfrm>
                <a:off x="2226369" y="3278442"/>
                <a:ext cx="165066" cy="322454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ounded Rectangle 169"/>
              <p:cNvSpPr/>
              <p:nvPr/>
            </p:nvSpPr>
            <p:spPr>
              <a:xfrm>
                <a:off x="3270506" y="3278442"/>
                <a:ext cx="165066" cy="322454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2391435" y="3403201"/>
                <a:ext cx="879071" cy="7293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 rot="5400000">
                <a:off x="2280367" y="2723361"/>
                <a:ext cx="516952" cy="6858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2511715" y="2499178"/>
                <a:ext cx="655145" cy="8637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2373521" y="2719266"/>
                <a:ext cx="307099" cy="18425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031225" y="2734621"/>
                <a:ext cx="189378" cy="12284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742526" y="2460637"/>
                <a:ext cx="176889" cy="176889"/>
              </a:xfrm>
              <a:prstGeom prst="ellipse">
                <a:avLst/>
              </a:prstGeom>
              <a:solidFill>
                <a:srgbClr val="00B0F0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1999599" y="3133502"/>
                <a:ext cx="1072346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 smtClean="0"/>
                  <a:t>Engine</a:t>
                </a:r>
                <a:endParaRPr lang="en-US" sz="600" dirty="0"/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1836645" y="2709007"/>
                <a:ext cx="80746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Transmission</a:t>
                </a:r>
                <a:endParaRPr lang="en-US" sz="600" dirty="0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2635355" y="2709007"/>
                <a:ext cx="99847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 smtClean="0">
                    <a:solidFill>
                      <a:schemeClr val="bg1"/>
                    </a:solidFill>
                  </a:rPr>
                  <a:t>Motor</a:t>
                </a:r>
                <a:endParaRPr lang="en-US" sz="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2583020" y="3009290"/>
                <a:ext cx="111969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Batteries</a:t>
                </a:r>
                <a:endParaRPr lang="en-US" sz="800" dirty="0"/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2227648" y="1958620"/>
                <a:ext cx="120792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Differential</a:t>
                </a:r>
                <a:endParaRPr lang="en-US" sz="800" dirty="0"/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2327696" y="2232386"/>
                <a:ext cx="7412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Mechanical Coupling</a:t>
                </a:r>
                <a:endParaRPr lang="en-US" sz="600" dirty="0"/>
              </a:p>
            </p:txBody>
          </p:sp>
        </p:grpSp>
        <p:sp>
          <p:nvSpPr>
            <p:cNvPr id="254" name="TextBox 253"/>
            <p:cNvSpPr txBox="1"/>
            <p:nvPr/>
          </p:nvSpPr>
          <p:spPr>
            <a:xfrm>
              <a:off x="1929910" y="1505217"/>
              <a:ext cx="180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Hybrid Electric Vehicle (</a:t>
              </a:r>
              <a:r>
                <a:rPr lang="en-US" sz="1100" b="1" dirty="0" smtClean="0"/>
                <a:t>HEV</a:t>
              </a:r>
              <a:r>
                <a:rPr lang="en-US" sz="1100" dirty="0" smtClean="0"/>
                <a:t>)</a:t>
              </a:r>
              <a:endParaRPr lang="en-US" sz="1100" dirty="0"/>
            </a:p>
          </p:txBody>
        </p:sp>
      </p:grpSp>
      <p:grpSp>
        <p:nvGrpSpPr>
          <p:cNvPr id="10" name="Group 259"/>
          <p:cNvGrpSpPr/>
          <p:nvPr/>
        </p:nvGrpSpPr>
        <p:grpSpPr>
          <a:xfrm>
            <a:off x="3700075" y="2673054"/>
            <a:ext cx="1905707" cy="2083310"/>
            <a:chOff x="3437538" y="1505217"/>
            <a:chExt cx="1905707" cy="2083310"/>
          </a:xfrm>
        </p:grpSpPr>
        <p:grpSp>
          <p:nvGrpSpPr>
            <p:cNvPr id="11" name="Group 248"/>
            <p:cNvGrpSpPr/>
            <p:nvPr/>
          </p:nvGrpSpPr>
          <p:grpSpPr>
            <a:xfrm>
              <a:off x="3437538" y="1903770"/>
              <a:ext cx="1855909" cy="1684757"/>
              <a:chOff x="3736287" y="1921876"/>
              <a:chExt cx="1855909" cy="1684757"/>
            </a:xfrm>
          </p:grpSpPr>
          <p:sp>
            <p:nvSpPr>
              <p:cNvPr id="192" name="Rectangle 191"/>
              <p:cNvSpPr/>
              <p:nvPr/>
            </p:nvSpPr>
            <p:spPr>
              <a:xfrm rot="5400000">
                <a:off x="4824523" y="2715303"/>
                <a:ext cx="426794" cy="748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 rot="5400000">
                <a:off x="4915794" y="2827361"/>
                <a:ext cx="244253" cy="7483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 rot="5400000">
                <a:off x="4081758" y="2759477"/>
                <a:ext cx="1305068" cy="74835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ounded Rectangle 194"/>
              <p:cNvSpPr/>
              <p:nvPr/>
            </p:nvSpPr>
            <p:spPr>
              <a:xfrm>
                <a:off x="4120410" y="2016387"/>
                <a:ext cx="167600" cy="327404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Rounded Rectangle 195"/>
              <p:cNvSpPr/>
              <p:nvPr/>
            </p:nvSpPr>
            <p:spPr>
              <a:xfrm>
                <a:off x="5180574" y="2016387"/>
                <a:ext cx="167600" cy="327404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4288010" y="2143061"/>
                <a:ext cx="892565" cy="7405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644490" y="2090286"/>
                <a:ext cx="179604" cy="17960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" name="Group 26"/>
              <p:cNvGrpSpPr/>
              <p:nvPr/>
            </p:nvGrpSpPr>
            <p:grpSpPr>
              <a:xfrm>
                <a:off x="4217852" y="3015280"/>
                <a:ext cx="415751" cy="150710"/>
                <a:chOff x="5181600" y="4425442"/>
                <a:chExt cx="1016000" cy="368300"/>
              </a:xfrm>
            </p:grpSpPr>
            <p:sp>
              <p:nvSpPr>
                <p:cNvPr id="215" name="Rectangle 214"/>
                <p:cNvSpPr/>
                <p:nvPr/>
              </p:nvSpPr>
              <p:spPr>
                <a:xfrm>
                  <a:off x="5181600" y="4425442"/>
                  <a:ext cx="1016000" cy="3683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6" name="Oval 215"/>
                <p:cNvSpPr/>
                <p:nvPr/>
              </p:nvSpPr>
              <p:spPr>
                <a:xfrm>
                  <a:off x="52578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Oval 216"/>
                <p:cNvSpPr/>
                <p:nvPr/>
              </p:nvSpPr>
              <p:spPr>
                <a:xfrm>
                  <a:off x="54102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8" name="Oval 217"/>
                <p:cNvSpPr/>
                <p:nvPr/>
              </p:nvSpPr>
              <p:spPr>
                <a:xfrm>
                  <a:off x="55626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9" name="Oval 218"/>
                <p:cNvSpPr/>
                <p:nvPr/>
              </p:nvSpPr>
              <p:spPr>
                <a:xfrm>
                  <a:off x="57150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0" name="Oval 219"/>
                <p:cNvSpPr/>
                <p:nvPr/>
              </p:nvSpPr>
              <p:spPr>
                <a:xfrm>
                  <a:off x="58674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1" name="Oval 220"/>
                <p:cNvSpPr/>
                <p:nvPr/>
              </p:nvSpPr>
              <p:spPr>
                <a:xfrm>
                  <a:off x="6019800" y="4559300"/>
                  <a:ext cx="100584" cy="10058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0" name="Rectangle 199"/>
              <p:cNvSpPr/>
              <p:nvPr/>
            </p:nvSpPr>
            <p:spPr>
              <a:xfrm>
                <a:off x="4924628" y="2945330"/>
                <a:ext cx="228663" cy="197482"/>
              </a:xfrm>
              <a:prstGeom prst="rect">
                <a:avLst/>
              </a:prstGeom>
              <a:solidFill>
                <a:srgbClr val="C6B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ounded Rectangle 200"/>
              <p:cNvSpPr/>
              <p:nvPr/>
            </p:nvSpPr>
            <p:spPr>
              <a:xfrm>
                <a:off x="4120410" y="3279229"/>
                <a:ext cx="167600" cy="327404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ounded Rectangle 201"/>
              <p:cNvSpPr/>
              <p:nvPr/>
            </p:nvSpPr>
            <p:spPr>
              <a:xfrm>
                <a:off x="5180574" y="3279229"/>
                <a:ext cx="167600" cy="327404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4288010" y="3405904"/>
                <a:ext cx="892565" cy="7405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 rot="5400000">
                <a:off x="4175236" y="2715628"/>
                <a:ext cx="524887" cy="6963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4410136" y="2488004"/>
                <a:ext cx="665201" cy="87698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4269820" y="2711470"/>
                <a:ext cx="311813" cy="1870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4937620" y="2727061"/>
                <a:ext cx="192285" cy="12472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4644490" y="2448871"/>
                <a:ext cx="179604" cy="179604"/>
              </a:xfrm>
              <a:prstGeom prst="ellipse">
                <a:avLst/>
              </a:prstGeom>
              <a:solidFill>
                <a:srgbClr val="00B0F0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4223047" y="1921876"/>
                <a:ext cx="102378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Differential</a:t>
                </a:r>
                <a:endParaRPr lang="en-US" sz="800" dirty="0"/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3901965" y="3148007"/>
                <a:ext cx="1072346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 smtClean="0"/>
                  <a:t>Engine</a:t>
                </a:r>
                <a:endParaRPr lang="en-US" sz="600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3736287" y="2702891"/>
                <a:ext cx="807462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Transmission</a:t>
                </a:r>
                <a:endParaRPr lang="en-US" sz="600" dirty="0"/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4229125" y="2232892"/>
                <a:ext cx="7412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dirty="0" smtClean="0"/>
                  <a:t>Mechanical Coupling</a:t>
                </a:r>
                <a:endParaRPr lang="en-US" sz="600" dirty="0"/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4472499" y="3102724"/>
                <a:ext cx="111969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Batteries</a:t>
                </a:r>
                <a:endParaRPr lang="en-US" sz="800" dirty="0"/>
              </a:p>
            </p:txBody>
          </p:sp>
          <p:sp>
            <p:nvSpPr>
              <p:cNvPr id="248" name="TextBox 247"/>
              <p:cNvSpPr txBox="1"/>
              <p:nvPr/>
            </p:nvSpPr>
            <p:spPr>
              <a:xfrm>
                <a:off x="4533688" y="2693838"/>
                <a:ext cx="998478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" dirty="0" smtClean="0">
                    <a:solidFill>
                      <a:schemeClr val="bg1"/>
                    </a:solidFill>
                  </a:rPr>
                  <a:t>Motor</a:t>
                </a:r>
                <a:endParaRPr lang="en-US" sz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5" name="TextBox 254"/>
            <p:cNvSpPr txBox="1"/>
            <p:nvPr/>
          </p:nvSpPr>
          <p:spPr>
            <a:xfrm>
              <a:off x="3539845" y="1505217"/>
              <a:ext cx="180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Plug-in Hybrid Electric Vehicle (</a:t>
              </a:r>
              <a:r>
                <a:rPr lang="en-US" sz="1100" b="1" dirty="0" smtClean="0"/>
                <a:t>PHEV</a:t>
              </a:r>
              <a:r>
                <a:rPr lang="en-US" sz="1100" dirty="0" smtClean="0"/>
                <a:t>)</a:t>
              </a:r>
              <a:endParaRPr lang="en-US" sz="1100" dirty="0"/>
            </a:p>
          </p:txBody>
        </p:sp>
      </p:grpSp>
      <p:grpSp>
        <p:nvGrpSpPr>
          <p:cNvPr id="13" name="Group 260"/>
          <p:cNvGrpSpPr/>
          <p:nvPr/>
        </p:nvGrpSpPr>
        <p:grpSpPr>
          <a:xfrm>
            <a:off x="5560454" y="2673054"/>
            <a:ext cx="1803400" cy="2076215"/>
            <a:chOff x="5288864" y="1505217"/>
            <a:chExt cx="1803400" cy="2076215"/>
          </a:xfrm>
        </p:grpSpPr>
        <p:grpSp>
          <p:nvGrpSpPr>
            <p:cNvPr id="14" name="Group 221"/>
            <p:cNvGrpSpPr/>
            <p:nvPr/>
          </p:nvGrpSpPr>
          <p:grpSpPr>
            <a:xfrm>
              <a:off x="5581147" y="1903872"/>
              <a:ext cx="1493011" cy="1677560"/>
              <a:chOff x="1103314" y="1992173"/>
              <a:chExt cx="1493011" cy="1677560"/>
            </a:xfrm>
          </p:grpSpPr>
          <p:sp>
            <p:nvSpPr>
              <p:cNvPr id="223" name="Rectangle 222"/>
              <p:cNvSpPr/>
              <p:nvPr/>
            </p:nvSpPr>
            <p:spPr>
              <a:xfrm rot="5400000">
                <a:off x="1065437" y="2839565"/>
                <a:ext cx="1278898" cy="7333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ounded Rectangle 223"/>
              <p:cNvSpPr/>
              <p:nvPr/>
            </p:nvSpPr>
            <p:spPr>
              <a:xfrm>
                <a:off x="1103314" y="2111375"/>
                <a:ext cx="164239" cy="320838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ounded Rectangle 224"/>
              <p:cNvSpPr/>
              <p:nvPr/>
            </p:nvSpPr>
            <p:spPr>
              <a:xfrm>
                <a:off x="2142219" y="2111375"/>
                <a:ext cx="164239" cy="320838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267553" y="2235509"/>
                <a:ext cx="874667" cy="7257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1566747" y="3151350"/>
                <a:ext cx="273731" cy="147688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1585845" y="3205027"/>
                <a:ext cx="40334" cy="40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1646957" y="3205027"/>
                <a:ext cx="40334" cy="40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Oval 229"/>
              <p:cNvSpPr/>
              <p:nvPr/>
            </p:nvSpPr>
            <p:spPr>
              <a:xfrm>
                <a:off x="1708069" y="3205027"/>
                <a:ext cx="40334" cy="40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1769181" y="3205027"/>
                <a:ext cx="40334" cy="4033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ounded Rectangle 231"/>
              <p:cNvSpPr/>
              <p:nvPr/>
            </p:nvSpPr>
            <p:spPr>
              <a:xfrm>
                <a:off x="1103314" y="3348895"/>
                <a:ext cx="164239" cy="320838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ounded Rectangle 232"/>
              <p:cNvSpPr/>
              <p:nvPr/>
            </p:nvSpPr>
            <p:spPr>
              <a:xfrm>
                <a:off x="2142219" y="3348895"/>
                <a:ext cx="164239" cy="320838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1267553" y="3473029"/>
                <a:ext cx="874667" cy="7257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 rot="5400000">
                <a:off x="1345789" y="2581749"/>
                <a:ext cx="713610" cy="746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1584572" y="2186492"/>
                <a:ext cx="246995" cy="18333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1794303" y="3107717"/>
                <a:ext cx="790838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Engine</a:t>
                </a:r>
                <a:endParaRPr lang="en-US" sz="800" dirty="0"/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1306733" y="1992173"/>
                <a:ext cx="80718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Motor</a:t>
                </a:r>
                <a:endParaRPr lang="en-US" sz="800" dirty="0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1554016" y="2436033"/>
                <a:ext cx="287736" cy="417599"/>
              </a:xfrm>
              <a:prstGeom prst="rect">
                <a:avLst/>
              </a:prstGeom>
              <a:solidFill>
                <a:srgbClr val="C6B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1807820" y="2552379"/>
                <a:ext cx="78850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Batteries</a:t>
                </a:r>
                <a:endParaRPr lang="en-US" sz="800" dirty="0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1582025" y="2919837"/>
                <a:ext cx="244448" cy="162966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1775562" y="2875165"/>
                <a:ext cx="809735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dirty="0" smtClean="0"/>
                  <a:t>Generator</a:t>
                </a:r>
                <a:endParaRPr lang="en-US" sz="800" dirty="0"/>
              </a:p>
            </p:txBody>
          </p:sp>
        </p:grpSp>
        <p:sp>
          <p:nvSpPr>
            <p:cNvPr id="256" name="TextBox 255"/>
            <p:cNvSpPr txBox="1"/>
            <p:nvPr/>
          </p:nvSpPr>
          <p:spPr>
            <a:xfrm>
              <a:off x="5288864" y="1505217"/>
              <a:ext cx="180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Extended Range Electric Vehicle (</a:t>
              </a:r>
              <a:r>
                <a:rPr lang="en-US" sz="1100" b="1" dirty="0" smtClean="0"/>
                <a:t>EREV</a:t>
              </a:r>
              <a:r>
                <a:rPr lang="en-US" sz="1100" dirty="0" smtClean="0"/>
                <a:t>)</a:t>
              </a:r>
              <a:endParaRPr lang="en-US" sz="1100" dirty="0"/>
            </a:p>
          </p:txBody>
        </p:sp>
      </p:grpSp>
      <p:grpSp>
        <p:nvGrpSpPr>
          <p:cNvPr id="15" name="Group 261"/>
          <p:cNvGrpSpPr/>
          <p:nvPr/>
        </p:nvGrpSpPr>
        <p:grpSpPr>
          <a:xfrm>
            <a:off x="7261031" y="2673054"/>
            <a:ext cx="1803400" cy="2077664"/>
            <a:chOff x="6772169" y="1505217"/>
            <a:chExt cx="1803400" cy="2077664"/>
          </a:xfrm>
        </p:grpSpPr>
        <p:grpSp>
          <p:nvGrpSpPr>
            <p:cNvPr id="16" name="Group 251"/>
            <p:cNvGrpSpPr/>
            <p:nvPr/>
          </p:nvGrpSpPr>
          <p:grpSpPr>
            <a:xfrm>
              <a:off x="7074158" y="1914092"/>
              <a:ext cx="1295303" cy="1668789"/>
              <a:chOff x="7074158" y="1914092"/>
              <a:chExt cx="1295303" cy="1668789"/>
            </a:xfrm>
          </p:grpSpPr>
          <p:sp>
            <p:nvSpPr>
              <p:cNvPr id="43" name="Rectangle 42"/>
              <p:cNvSpPr/>
              <p:nvPr/>
            </p:nvSpPr>
            <p:spPr>
              <a:xfrm rot="5400000">
                <a:off x="7034792" y="2752814"/>
                <a:ext cx="1278882" cy="73152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7074158" y="2024543"/>
                <a:ext cx="163830" cy="320834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8110478" y="2024543"/>
                <a:ext cx="163830" cy="320834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237988" y="2148676"/>
                <a:ext cx="872490" cy="7257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7074158" y="3262047"/>
                <a:ext cx="163830" cy="320834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8110478" y="3262047"/>
                <a:ext cx="163830" cy="320834"/>
              </a:xfrm>
              <a:prstGeom prst="roundRect">
                <a:avLst>
                  <a:gd name="adj" fmla="val 39923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237988" y="3386179"/>
                <a:ext cx="872490" cy="7257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5400000">
                <a:off x="7316570" y="2493579"/>
                <a:ext cx="713601" cy="7727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554218" y="2099659"/>
                <a:ext cx="246380" cy="18333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7353194" y="1914092"/>
                <a:ext cx="64135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Motor</a:t>
                </a:r>
                <a:endParaRPr lang="en-US" sz="800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472994" y="2435107"/>
                <a:ext cx="388507" cy="572490"/>
              </a:xfrm>
              <a:prstGeom prst="rect">
                <a:avLst/>
              </a:prstGeom>
              <a:solidFill>
                <a:srgbClr val="C6B5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266484" y="2619858"/>
                <a:ext cx="110297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800" dirty="0" smtClean="0"/>
                  <a:t>Batteries</a:t>
                </a:r>
                <a:endParaRPr lang="en-US" sz="800" dirty="0"/>
              </a:p>
            </p:txBody>
          </p:sp>
        </p:grpSp>
        <p:sp>
          <p:nvSpPr>
            <p:cNvPr id="257" name="TextBox 256"/>
            <p:cNvSpPr txBox="1"/>
            <p:nvPr/>
          </p:nvSpPr>
          <p:spPr>
            <a:xfrm>
              <a:off x="6772169" y="1505217"/>
              <a:ext cx="1803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Battery Electric Vehicle </a:t>
              </a:r>
              <a:br>
                <a:rPr lang="en-US" sz="1100" dirty="0" smtClean="0"/>
              </a:br>
              <a:r>
                <a:rPr lang="en-US" sz="1100" dirty="0" smtClean="0"/>
                <a:t>(</a:t>
              </a:r>
              <a:r>
                <a:rPr lang="en-US" sz="1100" b="1" dirty="0" smtClean="0"/>
                <a:t>BEV</a:t>
              </a:r>
              <a:r>
                <a:rPr lang="en-US" sz="1100" dirty="0" smtClean="0"/>
                <a:t>)</a:t>
              </a:r>
              <a:endParaRPr lang="en-US" sz="1100" dirty="0"/>
            </a:p>
          </p:txBody>
        </p:sp>
      </p:grpSp>
      <p:cxnSp>
        <p:nvCxnSpPr>
          <p:cNvPr id="264" name="Straight Connector 263"/>
          <p:cNvCxnSpPr/>
          <p:nvPr/>
        </p:nvCxnSpPr>
        <p:spPr>
          <a:xfrm rot="5400000">
            <a:off x="2156459" y="3371622"/>
            <a:ext cx="3087232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4033211" y="2007585"/>
            <a:ext cx="482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Plug-in Electric Vehicles (PEV)</a:t>
            </a:r>
            <a:endParaRPr lang="en-US" b="1" dirty="0"/>
          </a:p>
        </p:txBody>
      </p:sp>
      <p:sp>
        <p:nvSpPr>
          <p:cNvPr id="267" name="Right Arrow 266"/>
          <p:cNvSpPr/>
          <p:nvPr/>
        </p:nvSpPr>
        <p:spPr>
          <a:xfrm>
            <a:off x="2658323" y="5475140"/>
            <a:ext cx="5542546" cy="316060"/>
          </a:xfrm>
          <a:prstGeom prst="rightArrow">
            <a:avLst>
              <a:gd name="adj1" fmla="val 50000"/>
              <a:gd name="adj2" fmla="val 81509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7"/>
          <p:cNvSpPr txBox="1"/>
          <p:nvPr/>
        </p:nvSpPr>
        <p:spPr>
          <a:xfrm>
            <a:off x="2658323" y="5235915"/>
            <a:ext cx="5303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Larger battery and less emissions</a:t>
            </a:r>
            <a:endParaRPr lang="en-US" sz="1400" dirty="0"/>
          </a:p>
        </p:txBody>
      </p:sp>
      <p:sp>
        <p:nvSpPr>
          <p:cNvPr id="136" name="TextBox 135"/>
          <p:cNvSpPr txBox="1"/>
          <p:nvPr/>
        </p:nvSpPr>
        <p:spPr>
          <a:xfrm>
            <a:off x="76200" y="2011156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Today</a:t>
            </a:r>
            <a:endParaRPr lang="en-US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3124200" y="4724400"/>
            <a:ext cx="558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Miles </a:t>
            </a:r>
          </a:p>
          <a:p>
            <a:r>
              <a:rPr lang="en-US" sz="1400" dirty="0" smtClean="0"/>
              <a:t>Electric only:      10-20		       ~40		  100+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 technology gone to far?</a:t>
            </a:r>
            <a:endParaRPr lang="en-US" dirty="0"/>
          </a:p>
        </p:txBody>
      </p:sp>
      <p:pic>
        <p:nvPicPr>
          <p:cNvPr id="4" name="C4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905000"/>
            <a:ext cx="5105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324600" cy="1143000"/>
          </a:xfrm>
        </p:spPr>
        <p:txBody>
          <a:bodyPr/>
          <a:lstStyle/>
          <a:p>
            <a:r>
              <a:rPr lang="en-US" sz="2000" dirty="0" smtClean="0"/>
              <a:t>Electric drive technologies and annual electricity consumption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2E4F5-29DF-4654-A571-6BB2A42DF4C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58359" y="1612539"/>
          <a:ext cx="459464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3436" y="1600200"/>
            <a:ext cx="4279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Annual Electricity Usage per Vehicle*</a:t>
            </a:r>
          </a:p>
          <a:p>
            <a:pPr algn="ctr"/>
            <a:r>
              <a:rPr lang="en-US" sz="1400" b="1" dirty="0" smtClean="0"/>
              <a:t>(kWh)</a:t>
            </a:r>
            <a:endParaRPr lang="en-US" sz="1400" b="1" dirty="0"/>
          </a:p>
        </p:txBody>
      </p:sp>
      <p:sp>
        <p:nvSpPr>
          <p:cNvPr id="15" name="Text Box 153"/>
          <p:cNvSpPr txBox="1">
            <a:spLocks noChangeArrowheads="1"/>
          </p:cNvSpPr>
          <p:nvPr/>
        </p:nvSpPr>
        <p:spPr bwMode="auto">
          <a:xfrm>
            <a:off x="392113" y="6421068"/>
            <a:ext cx="79898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08000"/>
            <a:r>
              <a:rPr lang="en-US" sz="800" dirty="0"/>
              <a:t>*	</a:t>
            </a:r>
            <a:r>
              <a:rPr lang="en-US" sz="800" dirty="0" smtClean="0"/>
              <a:t>Assumes a vehicle drives 12,500 miles / day, PHEV and EREV electric usage varies depending on drive characteristics, Chevy Volt-type vehicle at 5 mi/kWh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3048000"/>
            <a:ext cx="373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75% of Americans drive less than 40 miles on their daily commute</a:t>
            </a:r>
          </a:p>
          <a:p>
            <a:pPr marL="514350" lvl="1" indent="-171450">
              <a:buFont typeface="Arial" pitchFamily="34" charset="0"/>
              <a:buChar char="–"/>
            </a:pPr>
            <a:endParaRPr lang="en-US" sz="1600" dirty="0" smtClean="0"/>
          </a:p>
          <a:p>
            <a:pPr marL="173038" indent="-173038">
              <a:buFont typeface="Arial" pitchFamily="34" charset="0"/>
              <a:buChar char="•"/>
            </a:pPr>
            <a:r>
              <a:rPr lang="en-US" sz="1600" dirty="0" smtClean="0"/>
              <a:t>40 miles electric only - achieves similar GHG reduction as BEV</a:t>
            </a:r>
            <a:br>
              <a:rPr lang="en-US" sz="1600" dirty="0" smtClean="0"/>
            </a:br>
            <a:r>
              <a:rPr lang="en-US" sz="1600" b="1" dirty="0" smtClean="0">
                <a:solidFill>
                  <a:srgbClr val="FF0000"/>
                </a:solidFill>
              </a:rPr>
              <a:t>- Limited need for public charging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6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600" dirty="0" smtClean="0"/>
              <a:t>BEVs will require faster charge rates and more daytime charging to address range “anxiety”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- Needs public charging infrastructure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876800" y="4267200"/>
            <a:ext cx="381000" cy="304800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876800" y="4953000"/>
            <a:ext cx="381000" cy="304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In addition to technology advances, multiple factors are aligning to support a successful launch of PEVs </a:t>
            </a:r>
          </a:p>
        </p:txBody>
      </p:sp>
      <p:pic>
        <p:nvPicPr>
          <p:cNvPr id="6147" name="Content Placeholder 4" descr="beijing_sm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22863" y="4876800"/>
            <a:ext cx="1428750" cy="685800"/>
          </a:xfrm>
        </p:spPr>
      </p:pic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0C8BCD-2123-4DF6-89CA-418960D51062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6149" name="Picture 5" descr="biden_granhol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955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iceberg1DM0404_468x670.jpg"/>
          <p:cNvPicPr>
            <a:picLocks noChangeAspect="1"/>
          </p:cNvPicPr>
          <p:nvPr/>
        </p:nvPicPr>
        <p:blipFill>
          <a:blip r:embed="rId4" cstate="print"/>
          <a:srcRect t="22267" b="6477"/>
          <a:stretch>
            <a:fillRect/>
          </a:stretch>
        </p:blipFill>
        <p:spPr bwMode="auto">
          <a:xfrm>
            <a:off x="685801" y="3257436"/>
            <a:ext cx="1219200" cy="124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byd-e6-electric-car-0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460750"/>
            <a:ext cx="1463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20081212-eu-flag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1438" y="20955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6669088" y="2322513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European Union target of 95 grams of CO</a:t>
            </a:r>
            <a:r>
              <a:rPr lang="en-US" sz="1200" baseline="-25000" dirty="0"/>
              <a:t>2</a:t>
            </a:r>
            <a:r>
              <a:rPr lang="en-US" sz="1200" dirty="0"/>
              <a:t>/km by 2020</a:t>
            </a:r>
          </a:p>
          <a:p>
            <a:r>
              <a:rPr lang="en-US" sz="1200" dirty="0"/>
              <a:t>  =&gt; 60 mpg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800" y="1828800"/>
            <a:ext cx="4267200" cy="4267200"/>
          </a:xfrm>
          <a:prstGeom prst="roundRect">
            <a:avLst>
              <a:gd name="adj" fmla="val 88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533400" y="1497013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U.S.A.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4724400" y="1828800"/>
            <a:ext cx="4267200" cy="4267200"/>
          </a:xfrm>
          <a:prstGeom prst="roundRect">
            <a:avLst>
              <a:gd name="adj" fmla="val 88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7" name="TextBox 14"/>
          <p:cNvSpPr txBox="1">
            <a:spLocks noChangeArrowheads="1"/>
          </p:cNvSpPr>
          <p:nvPr/>
        </p:nvSpPr>
        <p:spPr bwMode="auto">
          <a:xfrm>
            <a:off x="4953000" y="1497013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/>
              <a:t>Rest of World</a:t>
            </a:r>
            <a:endParaRPr lang="en-US" sz="1400" dirty="0"/>
          </a:p>
        </p:txBody>
      </p:sp>
      <p:sp>
        <p:nvSpPr>
          <p:cNvPr id="6158" name="TextBox 15"/>
          <p:cNvSpPr txBox="1">
            <a:spLocks noChangeArrowheads="1"/>
          </p:cNvSpPr>
          <p:nvPr/>
        </p:nvSpPr>
        <p:spPr bwMode="auto">
          <a:xfrm>
            <a:off x="6669088" y="3557588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China’s commitment to building 500,000/year hybrid and electric vehicles by 2012</a:t>
            </a:r>
          </a:p>
        </p:txBody>
      </p:sp>
      <p:sp>
        <p:nvSpPr>
          <p:cNvPr id="6159" name="TextBox 16"/>
          <p:cNvSpPr txBox="1">
            <a:spLocks noChangeArrowheads="1"/>
          </p:cNvSpPr>
          <p:nvPr/>
        </p:nvSpPr>
        <p:spPr bwMode="auto">
          <a:xfrm>
            <a:off x="6669088" y="4989513"/>
            <a:ext cx="228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Urban smog in emerging mega-cities</a:t>
            </a:r>
          </a:p>
        </p:txBody>
      </p:sp>
      <p:sp>
        <p:nvSpPr>
          <p:cNvPr id="6160" name="TextBox 17"/>
          <p:cNvSpPr txBox="1">
            <a:spLocks noChangeArrowheads="1"/>
          </p:cNvSpPr>
          <p:nvPr/>
        </p:nvSpPr>
        <p:spPr bwMode="auto">
          <a:xfrm>
            <a:off x="2046288" y="22098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$2.4 Billion in U.S. stimulus dollars directed at advanced automotive batteries</a:t>
            </a:r>
          </a:p>
        </p:txBody>
      </p:sp>
      <p:sp>
        <p:nvSpPr>
          <p:cNvPr id="6161" name="TextBox 18"/>
          <p:cNvSpPr txBox="1">
            <a:spLocks noChangeArrowheads="1"/>
          </p:cNvSpPr>
          <p:nvPr/>
        </p:nvSpPr>
        <p:spPr bwMode="auto">
          <a:xfrm>
            <a:off x="2046288" y="353695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Significant activity in Washington on federal climate legislation</a:t>
            </a:r>
          </a:p>
        </p:txBody>
      </p:sp>
      <p:pic>
        <p:nvPicPr>
          <p:cNvPr id="6162" name="Picture 19" descr="GasPumpHandl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7625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" name="TextBox 20"/>
          <p:cNvSpPr txBox="1">
            <a:spLocks noChangeArrowheads="1"/>
          </p:cNvSpPr>
          <p:nvPr/>
        </p:nvSpPr>
        <p:spPr bwMode="auto">
          <a:xfrm>
            <a:off x="2046288" y="48768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Push for a domestic fuel source and fear of the return of high gas prices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00" y="176530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" y="294536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44450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Security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14" grpId="0" animBg="1"/>
      <p:bldP spid="6157" grpId="0"/>
      <p:bldP spid="6158" grpId="0"/>
      <p:bldP spid="6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8"/>
          <p:cNvSpPr txBox="1">
            <a:spLocks noChangeArrowheads="1"/>
          </p:cNvSpPr>
          <p:nvPr/>
        </p:nvSpPr>
        <p:spPr bwMode="auto">
          <a:xfrm>
            <a:off x="393700" y="6413500"/>
            <a:ext cx="80645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57200" algn="r"/>
                <a:tab pos="571500" algn="l"/>
              </a:tabLst>
            </a:pPr>
            <a:r>
              <a:rPr lang="en-US" sz="800"/>
              <a:t>	*	Gallon of gasoline equivalent price computed comparing ICE mileage of 26 mpg to PEV mileage of 5 mi/kWh at $0.10/kWh, 12,500 miles per year, undiscounted</a:t>
            </a:r>
          </a:p>
        </p:txBody>
      </p:sp>
      <p:grpSp>
        <p:nvGrpSpPr>
          <p:cNvPr id="7171" name="Group 16"/>
          <p:cNvGrpSpPr>
            <a:grpSpLocks/>
          </p:cNvGrpSpPr>
          <p:nvPr/>
        </p:nvGrpSpPr>
        <p:grpSpPr bwMode="auto">
          <a:xfrm>
            <a:off x="457200" y="1731963"/>
            <a:ext cx="5616575" cy="4287837"/>
            <a:chOff x="457199" y="1617756"/>
            <a:chExt cx="5617029" cy="4288479"/>
          </a:xfrm>
        </p:grpSpPr>
        <p:sp>
          <p:nvSpPr>
            <p:cNvPr id="7176" name="TextBox 10"/>
            <p:cNvSpPr txBox="1">
              <a:spLocks noChangeArrowheads="1"/>
            </p:cNvSpPr>
            <p:nvPr/>
          </p:nvSpPr>
          <p:spPr bwMode="auto">
            <a:xfrm>
              <a:off x="596900" y="1617756"/>
              <a:ext cx="457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/>
                <a:t>Fuel Cost Comparison*</a:t>
              </a:r>
              <a:br>
                <a:rPr lang="en-US" sz="1400" b="1"/>
              </a:br>
              <a:r>
                <a:rPr lang="en-US" sz="1400"/>
                <a:t>($/Mile)</a:t>
              </a:r>
              <a:endParaRPr lang="en-US" sz="1400" baseline="30000"/>
            </a:p>
          </p:txBody>
        </p:sp>
        <p:graphicFrame>
          <p:nvGraphicFramePr>
            <p:cNvPr id="7177" name="Chart 25"/>
            <p:cNvGraphicFramePr>
              <a:graphicFrameLocks/>
            </p:cNvGraphicFramePr>
            <p:nvPr/>
          </p:nvGraphicFramePr>
          <p:xfrm>
            <a:off x="457199" y="1841627"/>
            <a:ext cx="5617029" cy="4064608"/>
          </p:xfrm>
          <a:graphic>
            <a:graphicData uri="http://schemas.openxmlformats.org/presentationml/2006/ole">
              <p:oleObj spid="_x0000_s7177" name="Worksheet" r:id="rId3" imgW="5614903" imgH="4066384" progId="Excel.Sheet.8">
                <p:embed/>
              </p:oleObj>
            </a:graphicData>
          </a:graphic>
        </p:graphicFrame>
      </p:grpSp>
      <p:sp>
        <p:nvSpPr>
          <p:cNvPr id="15" name="Cloud Callout 14"/>
          <p:cNvSpPr/>
          <p:nvPr/>
        </p:nvSpPr>
        <p:spPr>
          <a:xfrm>
            <a:off x="3352800" y="3124200"/>
            <a:ext cx="2590800" cy="1295400"/>
          </a:xfrm>
          <a:prstGeom prst="cloudCallout">
            <a:avLst>
              <a:gd name="adj1" fmla="val -24362"/>
              <a:gd name="adj2" fmla="val 7944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$12,500 - $17,500 fuel savings over 10 years* </a:t>
            </a:r>
          </a:p>
        </p:txBody>
      </p:sp>
      <p:sp>
        <p:nvSpPr>
          <p:cNvPr id="7175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Plug-ins have a big fuel cost advantage … </a:t>
            </a:r>
            <a:br>
              <a:rPr lang="en-US" sz="2000" dirty="0" smtClean="0"/>
            </a:br>
            <a:endParaRPr lang="en-US" sz="20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333375" y="304800"/>
            <a:ext cx="8658225" cy="3709988"/>
            <a:chOff x="333375" y="304800"/>
            <a:chExt cx="8658225" cy="3709988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876800" y="1728788"/>
              <a:ext cx="4114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/>
                <a:t>…   but BIG upfront premium today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172200" y="3276600"/>
              <a:ext cx="2133600" cy="73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/>
                <a:t>~$15,000 premium over regular car reduced by $7,500 tax credit</a:t>
              </a:r>
            </a:p>
          </p:txBody>
        </p:sp>
        <p:sp>
          <p:nvSpPr>
            <p:cNvPr id="11" name="Title 13"/>
            <p:cNvSpPr txBox="1">
              <a:spLocks/>
            </p:cNvSpPr>
            <p:nvPr/>
          </p:nvSpPr>
          <p:spPr bwMode="auto">
            <a:xfrm>
              <a:off x="333375" y="304800"/>
              <a:ext cx="6858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/>
              </a:r>
              <a:b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</a:b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but for now, disadvantaged on purchase price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2900" y="1384300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US example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AE95BA-595D-4855-A04B-DBA74FAB4F7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195" name="Text Box 153"/>
          <p:cNvSpPr txBox="1">
            <a:spLocks noChangeArrowheads="1"/>
          </p:cNvSpPr>
          <p:nvPr/>
        </p:nvSpPr>
        <p:spPr bwMode="auto">
          <a:xfrm>
            <a:off x="595313" y="6313488"/>
            <a:ext cx="732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defTabSz="508000"/>
            <a:r>
              <a:rPr lang="en-US" sz="800"/>
              <a:t>*	204 lb/MMBtu CO2 emissions rate (no carbon capture), 9,500 heat rate coal plant, 7,500 heat rate natural gas plant, ICE engine at 26 mpg, Hybrid drivetrain between 30-45 mpg, electric motor at 5 mi/kWh</a:t>
            </a:r>
          </a:p>
          <a:p>
            <a:pPr marL="457200" indent="-457200" defTabSz="508000"/>
            <a:r>
              <a:rPr lang="en-US" sz="800"/>
              <a:t>Source:	Argonne National Labs GREET Model, DTE Team Analysis</a:t>
            </a:r>
          </a:p>
        </p:txBody>
      </p:sp>
      <p:graphicFrame>
        <p:nvGraphicFramePr>
          <p:cNvPr id="8196" name="Chart 14"/>
          <p:cNvGraphicFramePr>
            <a:graphicFrameLocks/>
          </p:cNvGraphicFramePr>
          <p:nvPr/>
        </p:nvGraphicFramePr>
        <p:xfrm>
          <a:off x="1447800" y="1371600"/>
          <a:ext cx="6096000" cy="3835400"/>
        </p:xfrm>
        <a:graphic>
          <a:graphicData uri="http://schemas.openxmlformats.org/presentationml/2006/ole">
            <p:oleObj spid="_x0000_s8196" name="Worksheet" r:id="rId3" imgW="6096528" imgH="3834716" progId="Excel.Sheet.8">
              <p:embed/>
            </p:oleObj>
          </a:graphicData>
        </a:graphic>
      </p:graphicFrame>
      <p:sp>
        <p:nvSpPr>
          <p:cNvPr id="8197" name="TextBox 15"/>
          <p:cNvSpPr txBox="1">
            <a:spLocks noChangeArrowheads="1"/>
          </p:cNvSpPr>
          <p:nvPr/>
        </p:nvSpPr>
        <p:spPr bwMode="auto">
          <a:xfrm>
            <a:off x="1674813" y="5070475"/>
            <a:ext cx="923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/>
              <a:t>ICE</a:t>
            </a:r>
          </a:p>
        </p:txBody>
      </p:sp>
      <p:sp>
        <p:nvSpPr>
          <p:cNvPr id="8198" name="TextBox 16"/>
          <p:cNvSpPr txBox="1">
            <a:spLocks noChangeArrowheads="1"/>
          </p:cNvSpPr>
          <p:nvPr/>
        </p:nvSpPr>
        <p:spPr bwMode="auto">
          <a:xfrm>
            <a:off x="2679700" y="5068888"/>
            <a:ext cx="9239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/>
              <a:t>Hybrid</a:t>
            </a:r>
          </a:p>
        </p:txBody>
      </p:sp>
      <p:sp>
        <p:nvSpPr>
          <p:cNvPr id="8199" name="TextBox 17"/>
          <p:cNvSpPr txBox="1">
            <a:spLocks noChangeArrowheads="1"/>
          </p:cNvSpPr>
          <p:nvPr/>
        </p:nvSpPr>
        <p:spPr bwMode="auto">
          <a:xfrm>
            <a:off x="4400550" y="5075238"/>
            <a:ext cx="11953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/>
              <a:t>Coal </a:t>
            </a:r>
          </a:p>
        </p:txBody>
      </p:sp>
      <p:sp>
        <p:nvSpPr>
          <p:cNvPr id="8200" name="TextBox 18"/>
          <p:cNvSpPr txBox="1">
            <a:spLocks noChangeArrowheads="1"/>
          </p:cNvSpPr>
          <p:nvPr/>
        </p:nvSpPr>
        <p:spPr bwMode="auto">
          <a:xfrm>
            <a:off x="5381625" y="5075238"/>
            <a:ext cx="119538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/>
              <a:t>Natural Gas</a:t>
            </a:r>
          </a:p>
        </p:txBody>
      </p:sp>
      <p:sp>
        <p:nvSpPr>
          <p:cNvPr id="8201" name="TextBox 19"/>
          <p:cNvSpPr txBox="1">
            <a:spLocks noChangeArrowheads="1"/>
          </p:cNvSpPr>
          <p:nvPr/>
        </p:nvSpPr>
        <p:spPr bwMode="auto">
          <a:xfrm>
            <a:off x="6324600" y="5065713"/>
            <a:ext cx="11953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/>
              <a:t>Nuclear, Wind, Solar, etc.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2449512" y="4770438"/>
            <a:ext cx="284163" cy="1830388"/>
          </a:xfrm>
          <a:prstGeom prst="leftBrace">
            <a:avLst>
              <a:gd name="adj1" fmla="val 833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 rot="16200000">
            <a:off x="5918200" y="4214813"/>
            <a:ext cx="284163" cy="2941637"/>
          </a:xfrm>
          <a:prstGeom prst="leftBrace">
            <a:avLst>
              <a:gd name="adj1" fmla="val 833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204" name="TextBox 22"/>
          <p:cNvSpPr txBox="1">
            <a:spLocks noChangeArrowheads="1"/>
          </p:cNvSpPr>
          <p:nvPr/>
        </p:nvSpPr>
        <p:spPr bwMode="auto">
          <a:xfrm>
            <a:off x="1795463" y="5816600"/>
            <a:ext cx="1611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Gasoline</a:t>
            </a:r>
          </a:p>
        </p:txBody>
      </p:sp>
      <p:sp>
        <p:nvSpPr>
          <p:cNvPr id="8205" name="TextBox 23"/>
          <p:cNvSpPr txBox="1">
            <a:spLocks noChangeArrowheads="1"/>
          </p:cNvSpPr>
          <p:nvPr/>
        </p:nvSpPr>
        <p:spPr bwMode="auto">
          <a:xfrm>
            <a:off x="4953000" y="5816600"/>
            <a:ext cx="2219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Electricity (by source)</a:t>
            </a:r>
          </a:p>
        </p:txBody>
      </p:sp>
      <p:sp>
        <p:nvSpPr>
          <p:cNvPr id="8206" name="TextBox 24"/>
          <p:cNvSpPr txBox="1">
            <a:spLocks noChangeArrowheads="1"/>
          </p:cNvSpPr>
          <p:nvPr/>
        </p:nvSpPr>
        <p:spPr bwMode="auto">
          <a:xfrm>
            <a:off x="3181350" y="2527300"/>
            <a:ext cx="4762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350</a:t>
            </a:r>
          </a:p>
        </p:txBody>
      </p:sp>
      <p:sp>
        <p:nvSpPr>
          <p:cNvPr id="820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Electricity drive reduces GHG emissions </a:t>
            </a:r>
            <a:br>
              <a:rPr lang="en-US" sz="2000" dirty="0" smtClean="0"/>
            </a:br>
            <a:r>
              <a:rPr lang="en-US" sz="2000" dirty="0" smtClean="0"/>
              <a:t>and our addiction to imported oil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5029200" y="3657600"/>
            <a:ext cx="1828800" cy="6096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Future</a:t>
            </a:r>
          </a:p>
        </p:txBody>
      </p:sp>
      <p:sp>
        <p:nvSpPr>
          <p:cNvPr id="17" name="Cloud 16"/>
          <p:cNvSpPr/>
          <p:nvPr/>
        </p:nvSpPr>
        <p:spPr>
          <a:xfrm>
            <a:off x="5943600" y="1524000"/>
            <a:ext cx="2667000" cy="1905000"/>
          </a:xfrm>
          <a:prstGeom prst="cloud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Freedom from petroleum: </a:t>
            </a:r>
            <a:r>
              <a:rPr lang="en-US" dirty="0" smtClean="0"/>
              <a:t>electricity a domestic resource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4205E3-B841-46BD-93A8-D3A3D3D3EF4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68580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smtClean="0"/>
              <a:t>Infrastructure in place for broad PEV adoption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71463" y="6324600"/>
            <a:ext cx="82629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5425" indent="-225425">
              <a:lnSpc>
                <a:spcPct val="80000"/>
              </a:lnSpc>
            </a:pPr>
            <a:r>
              <a:rPr lang="en-US" sz="800"/>
              <a:t>	*	PHEV is likely to also contribute to increased load during peak hours.  Illustrative example of electric utility load – similar to Detroit Edison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</a:pPr>
            <a:r>
              <a:rPr lang="en-US" sz="800"/>
              <a:t>	**	Estimated 600,000 cars and light trucks (does not include diesel trucks, buses, etc), 12,500 miles per year, 3.0 mi/kWh  average efficiency, 75% electric 	operation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</a:pPr>
            <a:r>
              <a:rPr lang="en-US" sz="800"/>
              <a:t>Source: 	DTE analyses, EPRI/NRDC Report</a:t>
            </a: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1828800" y="1752600"/>
            <a:ext cx="541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Impact of PEV on Typical Summer Load Profile (Ideal Case)*</a:t>
            </a:r>
          </a:p>
        </p:txBody>
      </p:sp>
      <p:sp>
        <p:nvSpPr>
          <p:cNvPr id="9222" name="Text Box 22"/>
          <p:cNvSpPr txBox="1">
            <a:spLocks noChangeArrowheads="1"/>
          </p:cNvSpPr>
          <p:nvPr/>
        </p:nvSpPr>
        <p:spPr bwMode="auto">
          <a:xfrm>
            <a:off x="7391400" y="1592263"/>
            <a:ext cx="1460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1200"/>
              <a:t>ILLUSTRATIVE</a:t>
            </a:r>
          </a:p>
        </p:txBody>
      </p:sp>
      <p:grpSp>
        <p:nvGrpSpPr>
          <p:cNvPr id="9223" name="Group 23"/>
          <p:cNvGrpSpPr>
            <a:grpSpLocks/>
          </p:cNvGrpSpPr>
          <p:nvPr/>
        </p:nvGrpSpPr>
        <p:grpSpPr bwMode="auto">
          <a:xfrm>
            <a:off x="7543800" y="1577975"/>
            <a:ext cx="1155700" cy="268288"/>
            <a:chOff x="4727" y="1006"/>
            <a:chExt cx="696" cy="173"/>
          </a:xfrm>
        </p:grpSpPr>
        <p:sp>
          <p:nvSpPr>
            <p:cNvPr id="9228" name="Line 24"/>
            <p:cNvSpPr>
              <a:spLocks noChangeShapeType="1"/>
            </p:cNvSpPr>
            <p:nvPr/>
          </p:nvSpPr>
          <p:spPr bwMode="auto">
            <a:xfrm>
              <a:off x="4727" y="1006"/>
              <a:ext cx="6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25"/>
            <p:cNvSpPr>
              <a:spLocks noChangeShapeType="1"/>
            </p:cNvSpPr>
            <p:nvPr/>
          </p:nvSpPr>
          <p:spPr bwMode="auto">
            <a:xfrm>
              <a:off x="4727" y="1179"/>
              <a:ext cx="6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638175" y="1905000"/>
            <a:ext cx="65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MW</a:t>
            </a:r>
          </a:p>
        </p:txBody>
      </p:sp>
      <p:graphicFrame>
        <p:nvGraphicFramePr>
          <p:cNvPr id="9225" name="Chart 35"/>
          <p:cNvGraphicFramePr>
            <a:graphicFrameLocks/>
          </p:cNvGraphicFramePr>
          <p:nvPr/>
        </p:nvGraphicFramePr>
        <p:xfrm>
          <a:off x="609600" y="2133600"/>
          <a:ext cx="7696200" cy="4064000"/>
        </p:xfrm>
        <a:graphic>
          <a:graphicData uri="http://schemas.openxmlformats.org/presentationml/2006/ole">
            <p:oleObj spid="_x0000_s9225" r:id="rId3" imgW="7699915" imgH="4066384" progId="Excel.Sheet.8">
              <p:embed/>
            </p:oleObj>
          </a:graphicData>
        </a:graphic>
      </p:graphicFrame>
      <p:sp>
        <p:nvSpPr>
          <p:cNvPr id="9226" name="Line 39"/>
          <p:cNvSpPr>
            <a:spLocks noChangeShapeType="1"/>
          </p:cNvSpPr>
          <p:nvPr/>
        </p:nvSpPr>
        <p:spPr bwMode="auto">
          <a:xfrm>
            <a:off x="4419600" y="3867150"/>
            <a:ext cx="119063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Text Box 38"/>
          <p:cNvSpPr txBox="1">
            <a:spLocks noChangeArrowheads="1"/>
          </p:cNvSpPr>
          <p:nvPr/>
        </p:nvSpPr>
        <p:spPr bwMode="auto">
          <a:xfrm>
            <a:off x="4038600" y="3495675"/>
            <a:ext cx="800100" cy="40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45720" rIns="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10% market share**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25292</TotalTime>
  <Words>485</Words>
  <Application>Microsoft Office PowerPoint</Application>
  <PresentationFormat>On-screen Show (4:3)</PresentationFormat>
  <Paragraphs>132</Paragraphs>
  <Slides>11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Default Design</vt:lpstr>
      <vt:lpstr>Worksheet</vt:lpstr>
      <vt:lpstr>Microsoft Office Excel 97-2003 Worksheet</vt:lpstr>
      <vt:lpstr>Plug-in Electric Vehicles</vt:lpstr>
      <vt:lpstr>In 1914, Detroit was the first American city to use electric taxi cabs</vt:lpstr>
      <vt:lpstr>Electric drive technologies</vt:lpstr>
      <vt:lpstr>Has technology gone to far?</vt:lpstr>
      <vt:lpstr>Electric drive technologies and annual electricity consumption</vt:lpstr>
      <vt:lpstr>In addition to technology advances, multiple factors are aligning to support a successful launch of PEVs </vt:lpstr>
      <vt:lpstr>Plug-ins have a big fuel cost advantage …  </vt:lpstr>
      <vt:lpstr>Electricity drive reduces GHG emissions  and our addiction to imported oil</vt:lpstr>
      <vt:lpstr>Infrastructure in place for broad PEV adoption</vt:lpstr>
      <vt:lpstr>Uncontrolled charging could lead to localized disruptions if not properly managed</vt:lpstr>
      <vt:lpstr>DTE is working with Ford, GM and Chrysler on real-world testing</vt:lpstr>
    </vt:vector>
  </TitlesOfParts>
  <Company>DTE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Grant M. Jamieson</dc:creator>
  <cp:lastModifiedBy>e46296</cp:lastModifiedBy>
  <cp:revision>1357</cp:revision>
  <dcterms:created xsi:type="dcterms:W3CDTF">2008-05-09T12:46:30Z</dcterms:created>
  <dcterms:modified xsi:type="dcterms:W3CDTF">2010-05-20T11:23:37Z</dcterms:modified>
</cp:coreProperties>
</file>